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260" r:id="rId4"/>
    <p:sldId id="302" r:id="rId5"/>
    <p:sldId id="325" r:id="rId6"/>
    <p:sldId id="326" r:id="rId7"/>
    <p:sldId id="327" r:id="rId8"/>
    <p:sldId id="258" r:id="rId9"/>
    <p:sldId id="261" r:id="rId10"/>
    <p:sldId id="291" r:id="rId11"/>
    <p:sldId id="290" r:id="rId12"/>
    <p:sldId id="286" r:id="rId13"/>
    <p:sldId id="287" r:id="rId14"/>
    <p:sldId id="293" r:id="rId15"/>
    <p:sldId id="296" r:id="rId16"/>
    <p:sldId id="297" r:id="rId17"/>
    <p:sldId id="298" r:id="rId18"/>
    <p:sldId id="300" r:id="rId19"/>
    <p:sldId id="301" r:id="rId20"/>
    <p:sldId id="308" r:id="rId21"/>
    <p:sldId id="304" r:id="rId22"/>
    <p:sldId id="307" r:id="rId23"/>
    <p:sldId id="309"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4" r:id="rId40"/>
    <p:sldId id="345" r:id="rId41"/>
    <p:sldId id="346" r:id="rId42"/>
    <p:sldId id="288" r:id="rId43"/>
    <p:sldId id="347" r:id="rId44"/>
    <p:sldId id="299" r:id="rId45"/>
    <p:sldId id="303" r:id="rId46"/>
    <p:sldId id="26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CA956B-AF05-45FF-9535-0D9057DB09A3}" type="doc">
      <dgm:prSet loTypeId="urn:microsoft.com/office/officeart/2008/layout/BubblePictureList" loCatId="picture" qsTypeId="urn:microsoft.com/office/officeart/2005/8/quickstyle/simple1" qsCatId="simple" csTypeId="urn:microsoft.com/office/officeart/2005/8/colors/accent1_2" csCatId="accent1" phldr="1"/>
      <dgm:spPr/>
      <dgm:t>
        <a:bodyPr/>
        <a:lstStyle/>
        <a:p>
          <a:endParaRPr lang="en-US"/>
        </a:p>
      </dgm:t>
    </dgm:pt>
    <dgm:pt modelId="{E549208A-8B2C-4453-95E7-19A0E4FA1F0E}">
      <dgm:prSet phldrT="[Text]" custT="1"/>
      <dgm:spPr/>
      <dgm:t>
        <a:bodyPr/>
        <a:lstStyle/>
        <a:p>
          <a:pPr algn="just"/>
          <a:r>
            <a:rPr lang="en-US" sz="1400" b="1" dirty="0">
              <a:solidFill>
                <a:schemeClr val="bg1"/>
              </a:solidFill>
            </a:rPr>
            <a:t>Car and House are one of the most important possessions for humans</a:t>
          </a:r>
        </a:p>
        <a:p>
          <a:pPr algn="just"/>
          <a:r>
            <a:rPr lang="en-US" sz="1400" b="1" dirty="0">
              <a:solidFill>
                <a:schemeClr val="bg1"/>
              </a:solidFill>
            </a:rPr>
            <a:t>A car confers prestige, self control and autonomy </a:t>
          </a:r>
        </a:p>
        <a:p>
          <a:pPr algn="just"/>
          <a:r>
            <a:rPr lang="en-US" sz="1400" b="1" dirty="0">
              <a:solidFill>
                <a:schemeClr val="bg1"/>
              </a:solidFill>
            </a:rPr>
            <a:t>A House provides a sense of security and well being a symbol of power and authority </a:t>
          </a:r>
        </a:p>
      </dgm:t>
    </dgm:pt>
    <dgm:pt modelId="{04572113-7870-4AC3-AC57-0C55D0588E51}" type="parTrans" cxnId="{E9F1B6CB-A403-4CDC-B77F-51183B9CFDAB}">
      <dgm:prSet/>
      <dgm:spPr/>
      <dgm:t>
        <a:bodyPr/>
        <a:lstStyle/>
        <a:p>
          <a:endParaRPr lang="en-US"/>
        </a:p>
      </dgm:t>
    </dgm:pt>
    <dgm:pt modelId="{4BDBB8E9-93D4-4251-AB50-9AE9989D019C}" type="sibTrans" cxnId="{E9F1B6CB-A403-4CDC-B77F-51183B9CFDAB}">
      <dgm:prSet/>
      <dgm:spPr>
        <a:blipFill rotWithShape="1">
          <a:blip xmlns:r="http://schemas.openxmlformats.org/officeDocument/2006/relationships" r:embed="rId1"/>
          <a:srcRect/>
          <a:stretch>
            <a:fillRect l="-25000" r="-25000"/>
          </a:stretch>
        </a:blipFill>
      </dgm:spPr>
      <dgm:t>
        <a:bodyPr/>
        <a:lstStyle/>
        <a:p>
          <a:endParaRPr lang="en-US"/>
        </a:p>
      </dgm:t>
    </dgm:pt>
    <dgm:pt modelId="{7D654A7E-7433-491E-B885-979C0034A9B9}">
      <dgm:prSet phldrT="[Text]" custT="1"/>
      <dgm:spPr/>
      <dgm:t>
        <a:bodyPr/>
        <a:lstStyle/>
        <a:p>
          <a:pPr algn="just"/>
          <a:r>
            <a:rPr lang="en-US" sz="1400" b="1" dirty="0">
              <a:solidFill>
                <a:schemeClr val="bg1"/>
              </a:solidFill>
            </a:rPr>
            <a:t>In this Project we have made a comparative study of Linear and Lasso regression for car price prediction model and a comparative study of Linear and Ridge regression for house price prediction model. </a:t>
          </a:r>
        </a:p>
      </dgm:t>
    </dgm:pt>
    <dgm:pt modelId="{BE9B9552-2F3E-4B9E-BDEB-0CE3991D086F}" type="parTrans" cxnId="{956BD52B-E4C9-45E7-AF00-9FC73E11DFDD}">
      <dgm:prSet/>
      <dgm:spPr/>
      <dgm:t>
        <a:bodyPr/>
        <a:lstStyle/>
        <a:p>
          <a:endParaRPr lang="en-US"/>
        </a:p>
      </dgm:t>
    </dgm:pt>
    <dgm:pt modelId="{75886FF7-BC10-4CEE-B50E-2F8D856A8559}" type="sibTrans" cxnId="{956BD52B-E4C9-45E7-AF00-9FC73E11DFDD}">
      <dgm:prSet/>
      <dgm:spPr>
        <a:blipFill rotWithShape="1">
          <a:blip xmlns:r="http://schemas.openxmlformats.org/officeDocument/2006/relationships" r:embed="rId2"/>
          <a:srcRect/>
          <a:stretch>
            <a:fillRect l="-33000" r="-33000"/>
          </a:stretch>
        </a:blipFill>
      </dgm:spPr>
      <dgm:t>
        <a:bodyPr/>
        <a:lstStyle/>
        <a:p>
          <a:endParaRPr lang="en-US"/>
        </a:p>
      </dgm:t>
    </dgm:pt>
    <dgm:pt modelId="{672AACBD-1C23-4000-9522-5DF21B6213C2}">
      <dgm:prSet phldrT="[Text]" custT="1"/>
      <dgm:spPr/>
      <dgm:t>
        <a:bodyPr/>
        <a:lstStyle/>
        <a:p>
          <a:pPr algn="just"/>
          <a:r>
            <a:rPr lang="en-US" sz="1400" b="1" dirty="0">
              <a:solidFill>
                <a:schemeClr val="bg1"/>
              </a:solidFill>
            </a:rPr>
            <a:t>Determination of prices of Housing property and used car still involves lack of transparency and people are not assured of the prices that they are paying for the housing property or used cars. Hence there is a need of a system that can help in predicting prices of used car and housing properties. </a:t>
          </a:r>
        </a:p>
      </dgm:t>
    </dgm:pt>
    <dgm:pt modelId="{0D25102A-6EF8-4757-85F0-8DA4E30F4E4A}" type="parTrans" cxnId="{984D7605-4AFF-439D-A3E1-B5186BA87A7B}">
      <dgm:prSet/>
      <dgm:spPr/>
      <dgm:t>
        <a:bodyPr/>
        <a:lstStyle/>
        <a:p>
          <a:endParaRPr lang="en-US"/>
        </a:p>
      </dgm:t>
    </dgm:pt>
    <dgm:pt modelId="{EF167AC1-8E6D-4F73-B023-5AA6B1F1D697}" type="sibTrans" cxnId="{984D7605-4AFF-439D-A3E1-B5186BA87A7B}">
      <dgm:prSet/>
      <dgm:spPr>
        <a:blipFill rotWithShape="1">
          <a:blip xmlns:r="http://schemas.openxmlformats.org/officeDocument/2006/relationships" r:embed="rId3"/>
          <a:srcRect/>
          <a:stretch>
            <a:fillRect l="-38000" r="-38000"/>
          </a:stretch>
        </a:blipFill>
      </dgm:spPr>
      <dgm:t>
        <a:bodyPr/>
        <a:lstStyle/>
        <a:p>
          <a:endParaRPr lang="en-US"/>
        </a:p>
      </dgm:t>
    </dgm:pt>
    <dgm:pt modelId="{53763506-1E9F-41D3-851C-396D38CF48D1}" type="pres">
      <dgm:prSet presAssocID="{2DCA956B-AF05-45FF-9535-0D9057DB09A3}" presName="Name0" presStyleCnt="0">
        <dgm:presLayoutVars>
          <dgm:chMax val="8"/>
          <dgm:chPref val="8"/>
          <dgm:dir/>
        </dgm:presLayoutVars>
      </dgm:prSet>
      <dgm:spPr/>
    </dgm:pt>
    <dgm:pt modelId="{04CA643A-2E38-43E3-BFDB-601DD9BBB53D}" type="pres">
      <dgm:prSet presAssocID="{E549208A-8B2C-4453-95E7-19A0E4FA1F0E}" presName="parent_text_1" presStyleLbl="revTx" presStyleIdx="0" presStyleCnt="3" custScaleY="31688" custLinFactNeighborX="0" custLinFactNeighborY="65646">
        <dgm:presLayoutVars>
          <dgm:chMax val="0"/>
          <dgm:chPref val="0"/>
          <dgm:bulletEnabled val="1"/>
        </dgm:presLayoutVars>
      </dgm:prSet>
      <dgm:spPr/>
    </dgm:pt>
    <dgm:pt modelId="{A724E5D0-110B-41D5-A0AE-096640A9C380}" type="pres">
      <dgm:prSet presAssocID="{E549208A-8B2C-4453-95E7-19A0E4FA1F0E}" presName="image_accent_1" presStyleCnt="0"/>
      <dgm:spPr/>
    </dgm:pt>
    <dgm:pt modelId="{8331EB10-4DD5-4848-9790-055053C2A981}" type="pres">
      <dgm:prSet presAssocID="{E549208A-8B2C-4453-95E7-19A0E4FA1F0E}" presName="imageAccentRepeatNode" presStyleLbl="alignNode1" presStyleIdx="0" presStyleCnt="6" custScaleX="113689" custScaleY="108425"/>
      <dgm:spPr/>
    </dgm:pt>
    <dgm:pt modelId="{D379F5D8-6FDA-4356-9156-8F91589A3E59}" type="pres">
      <dgm:prSet presAssocID="{E549208A-8B2C-4453-95E7-19A0E4FA1F0E}" presName="accent_1" presStyleLbl="alignNode1" presStyleIdx="1" presStyleCnt="6"/>
      <dgm:spPr/>
    </dgm:pt>
    <dgm:pt modelId="{175AB9E0-A7F4-47EA-94F7-2C9FDECE25B2}" type="pres">
      <dgm:prSet presAssocID="{4BDBB8E9-93D4-4251-AB50-9AE9989D019C}" presName="image_1" presStyleCnt="0"/>
      <dgm:spPr/>
    </dgm:pt>
    <dgm:pt modelId="{9E842660-5973-461A-9A7F-FC50BC997235}" type="pres">
      <dgm:prSet presAssocID="{4BDBB8E9-93D4-4251-AB50-9AE9989D019C}" presName="imageRepeatNode" presStyleLbl="fgImgPlace1" presStyleIdx="0" presStyleCnt="3" custScaleX="102403" custScaleY="93725" custLinFactNeighborX="0" custLinFactNeighborY="1536"/>
      <dgm:spPr/>
    </dgm:pt>
    <dgm:pt modelId="{6D3E0C86-071E-4C58-B4F2-285B120B5BD7}" type="pres">
      <dgm:prSet presAssocID="{7D654A7E-7433-491E-B885-979C0034A9B9}" presName="parent_text_2" presStyleLbl="revTx" presStyleIdx="1" presStyleCnt="3" custScaleY="22966">
        <dgm:presLayoutVars>
          <dgm:chMax val="0"/>
          <dgm:chPref val="0"/>
          <dgm:bulletEnabled val="1"/>
        </dgm:presLayoutVars>
      </dgm:prSet>
      <dgm:spPr/>
    </dgm:pt>
    <dgm:pt modelId="{2C6E93A0-783E-4F37-90A0-F81E6F46EBF8}" type="pres">
      <dgm:prSet presAssocID="{7D654A7E-7433-491E-B885-979C0034A9B9}" presName="image_accent_2" presStyleCnt="0"/>
      <dgm:spPr/>
    </dgm:pt>
    <dgm:pt modelId="{F424A184-8811-442E-92DC-4469BE07D431}" type="pres">
      <dgm:prSet presAssocID="{7D654A7E-7433-491E-B885-979C0034A9B9}" presName="imageAccentRepeatNode" presStyleLbl="alignNode1" presStyleIdx="2" presStyleCnt="6"/>
      <dgm:spPr/>
    </dgm:pt>
    <dgm:pt modelId="{55A699AA-8B04-4789-AE72-BDB75E430B98}" type="pres">
      <dgm:prSet presAssocID="{75886FF7-BC10-4CEE-B50E-2F8D856A8559}" presName="image_2" presStyleCnt="0"/>
      <dgm:spPr/>
    </dgm:pt>
    <dgm:pt modelId="{CCF18E63-D3E6-4BDD-87C7-01D6B37E253B}" type="pres">
      <dgm:prSet presAssocID="{75886FF7-BC10-4CEE-B50E-2F8D856A8559}" presName="imageRepeatNode" presStyleLbl="fgImgPlace1" presStyleIdx="1" presStyleCnt="3"/>
      <dgm:spPr/>
    </dgm:pt>
    <dgm:pt modelId="{495A31D0-BC74-445A-A9DA-D84570FBE545}" type="pres">
      <dgm:prSet presAssocID="{672AACBD-1C23-4000-9522-5DF21B6213C2}" presName="image_accent_3" presStyleCnt="0"/>
      <dgm:spPr/>
    </dgm:pt>
    <dgm:pt modelId="{A655E5F8-7B03-4F32-9CB1-1C1CC29F9F10}" type="pres">
      <dgm:prSet presAssocID="{672AACBD-1C23-4000-9522-5DF21B6213C2}" presName="imageAccentRepeatNode" presStyleLbl="alignNode1" presStyleIdx="3" presStyleCnt="6"/>
      <dgm:spPr/>
    </dgm:pt>
    <dgm:pt modelId="{B749D3D7-1B4F-4194-8EEA-4113A0B5D5B2}" type="pres">
      <dgm:prSet presAssocID="{672AACBD-1C23-4000-9522-5DF21B6213C2}" presName="parent_text_3" presStyleLbl="revTx" presStyleIdx="2" presStyleCnt="3" custScaleY="15787" custLinFactNeighborX="1665" custLinFactNeighborY="-19561">
        <dgm:presLayoutVars>
          <dgm:chMax val="0"/>
          <dgm:chPref val="0"/>
          <dgm:bulletEnabled val="1"/>
        </dgm:presLayoutVars>
      </dgm:prSet>
      <dgm:spPr/>
    </dgm:pt>
    <dgm:pt modelId="{131B2232-DF6F-4ED2-9842-3A7A1BF71EBF}" type="pres">
      <dgm:prSet presAssocID="{672AACBD-1C23-4000-9522-5DF21B6213C2}" presName="accent_2" presStyleLbl="alignNode1" presStyleIdx="4" presStyleCnt="6"/>
      <dgm:spPr/>
    </dgm:pt>
    <dgm:pt modelId="{17A77245-8DF6-40C5-9B18-5FFF4FDDE0D4}" type="pres">
      <dgm:prSet presAssocID="{672AACBD-1C23-4000-9522-5DF21B6213C2}" presName="accent_3" presStyleLbl="alignNode1" presStyleIdx="5" presStyleCnt="6"/>
      <dgm:spPr/>
    </dgm:pt>
    <dgm:pt modelId="{B51A2449-B5A5-4D1E-9C6D-3E1CD187D390}" type="pres">
      <dgm:prSet presAssocID="{EF167AC1-8E6D-4F73-B023-5AA6B1F1D697}" presName="image_3" presStyleCnt="0"/>
      <dgm:spPr/>
    </dgm:pt>
    <dgm:pt modelId="{68F38ABA-316E-44D9-B3F9-D3AE91ACE8E8}" type="pres">
      <dgm:prSet presAssocID="{EF167AC1-8E6D-4F73-B023-5AA6B1F1D697}" presName="imageRepeatNode" presStyleLbl="fgImgPlace1" presStyleIdx="2" presStyleCnt="3"/>
      <dgm:spPr/>
    </dgm:pt>
  </dgm:ptLst>
  <dgm:cxnLst>
    <dgm:cxn modelId="{984D7605-4AFF-439D-A3E1-B5186BA87A7B}" srcId="{2DCA956B-AF05-45FF-9535-0D9057DB09A3}" destId="{672AACBD-1C23-4000-9522-5DF21B6213C2}" srcOrd="2" destOrd="0" parTransId="{0D25102A-6EF8-4757-85F0-8DA4E30F4E4A}" sibTransId="{EF167AC1-8E6D-4F73-B023-5AA6B1F1D697}"/>
    <dgm:cxn modelId="{956BD52B-E4C9-45E7-AF00-9FC73E11DFDD}" srcId="{2DCA956B-AF05-45FF-9535-0D9057DB09A3}" destId="{7D654A7E-7433-491E-B885-979C0034A9B9}" srcOrd="1" destOrd="0" parTransId="{BE9B9552-2F3E-4B9E-BDEB-0CE3991D086F}" sibTransId="{75886FF7-BC10-4CEE-B50E-2F8D856A8559}"/>
    <dgm:cxn modelId="{441EEB30-4AFA-4E73-A2FA-D92F3992B4D0}" type="presOf" srcId="{EF167AC1-8E6D-4F73-B023-5AA6B1F1D697}" destId="{68F38ABA-316E-44D9-B3F9-D3AE91ACE8E8}" srcOrd="0" destOrd="0" presId="urn:microsoft.com/office/officeart/2008/layout/BubblePictureList"/>
    <dgm:cxn modelId="{19A91933-05B6-4C1A-9D5C-7C80FEF95A52}" type="presOf" srcId="{2DCA956B-AF05-45FF-9535-0D9057DB09A3}" destId="{53763506-1E9F-41D3-851C-396D38CF48D1}" srcOrd="0" destOrd="0" presId="urn:microsoft.com/office/officeart/2008/layout/BubblePictureList"/>
    <dgm:cxn modelId="{3DC38C40-645C-411E-804A-799CAF8A21F4}" type="presOf" srcId="{75886FF7-BC10-4CEE-B50E-2F8D856A8559}" destId="{CCF18E63-D3E6-4BDD-87C7-01D6B37E253B}" srcOrd="0" destOrd="0" presId="urn:microsoft.com/office/officeart/2008/layout/BubblePictureList"/>
    <dgm:cxn modelId="{04ADE074-F89B-4709-B0FB-73D11A7CF8D4}" type="presOf" srcId="{7D654A7E-7433-491E-B885-979C0034A9B9}" destId="{6D3E0C86-071E-4C58-B4F2-285B120B5BD7}" srcOrd="0" destOrd="0" presId="urn:microsoft.com/office/officeart/2008/layout/BubblePictureList"/>
    <dgm:cxn modelId="{E9F1B6CB-A403-4CDC-B77F-51183B9CFDAB}" srcId="{2DCA956B-AF05-45FF-9535-0D9057DB09A3}" destId="{E549208A-8B2C-4453-95E7-19A0E4FA1F0E}" srcOrd="0" destOrd="0" parTransId="{04572113-7870-4AC3-AC57-0C55D0588E51}" sibTransId="{4BDBB8E9-93D4-4251-AB50-9AE9989D019C}"/>
    <dgm:cxn modelId="{BD3025D4-5DF7-46C8-B4AF-E2511ABBE0CE}" type="presOf" srcId="{672AACBD-1C23-4000-9522-5DF21B6213C2}" destId="{B749D3D7-1B4F-4194-8EEA-4113A0B5D5B2}" srcOrd="0" destOrd="0" presId="urn:microsoft.com/office/officeart/2008/layout/BubblePictureList"/>
    <dgm:cxn modelId="{D8B8E8ED-E71C-4777-8D77-9D53FACF6BA7}" type="presOf" srcId="{4BDBB8E9-93D4-4251-AB50-9AE9989D019C}" destId="{9E842660-5973-461A-9A7F-FC50BC997235}" srcOrd="0" destOrd="0" presId="urn:microsoft.com/office/officeart/2008/layout/BubblePictureList"/>
    <dgm:cxn modelId="{01B37BFB-F0F4-4F56-9D5C-02A7C2FC2A80}" type="presOf" srcId="{E549208A-8B2C-4453-95E7-19A0E4FA1F0E}" destId="{04CA643A-2E38-43E3-BFDB-601DD9BBB53D}" srcOrd="0" destOrd="0" presId="urn:microsoft.com/office/officeart/2008/layout/BubblePictureList"/>
    <dgm:cxn modelId="{8DFC2DF1-6ABB-43B6-B291-574CFD5FCFDF}" type="presParOf" srcId="{53763506-1E9F-41D3-851C-396D38CF48D1}" destId="{04CA643A-2E38-43E3-BFDB-601DD9BBB53D}" srcOrd="0" destOrd="0" presId="urn:microsoft.com/office/officeart/2008/layout/BubblePictureList"/>
    <dgm:cxn modelId="{6109A715-42E0-4238-B55C-FAF17D173025}" type="presParOf" srcId="{53763506-1E9F-41D3-851C-396D38CF48D1}" destId="{A724E5D0-110B-41D5-A0AE-096640A9C380}" srcOrd="1" destOrd="0" presId="urn:microsoft.com/office/officeart/2008/layout/BubblePictureList"/>
    <dgm:cxn modelId="{F1E9753D-7254-4E9F-A834-FB2201E58526}" type="presParOf" srcId="{A724E5D0-110B-41D5-A0AE-096640A9C380}" destId="{8331EB10-4DD5-4848-9790-055053C2A981}" srcOrd="0" destOrd="0" presId="urn:microsoft.com/office/officeart/2008/layout/BubblePictureList"/>
    <dgm:cxn modelId="{DA62FFD7-FC3D-4459-B958-7C57EB8FDBF8}" type="presParOf" srcId="{53763506-1E9F-41D3-851C-396D38CF48D1}" destId="{D379F5D8-6FDA-4356-9156-8F91589A3E59}" srcOrd="2" destOrd="0" presId="urn:microsoft.com/office/officeart/2008/layout/BubblePictureList"/>
    <dgm:cxn modelId="{1CA970E2-3E4E-4D56-9E89-B992F03295C4}" type="presParOf" srcId="{53763506-1E9F-41D3-851C-396D38CF48D1}" destId="{175AB9E0-A7F4-47EA-94F7-2C9FDECE25B2}" srcOrd="3" destOrd="0" presId="urn:microsoft.com/office/officeart/2008/layout/BubblePictureList"/>
    <dgm:cxn modelId="{7B87CC61-3C5E-4CBE-B428-46E4092AFD13}" type="presParOf" srcId="{175AB9E0-A7F4-47EA-94F7-2C9FDECE25B2}" destId="{9E842660-5973-461A-9A7F-FC50BC997235}" srcOrd="0" destOrd="0" presId="urn:microsoft.com/office/officeart/2008/layout/BubblePictureList"/>
    <dgm:cxn modelId="{78C8087F-7FA3-4E5F-9DC8-57F49FDBF0C6}" type="presParOf" srcId="{53763506-1E9F-41D3-851C-396D38CF48D1}" destId="{6D3E0C86-071E-4C58-B4F2-285B120B5BD7}" srcOrd="4" destOrd="0" presId="urn:microsoft.com/office/officeart/2008/layout/BubblePictureList"/>
    <dgm:cxn modelId="{ACBFFADE-59B3-416B-8C49-B08B8830BDF2}" type="presParOf" srcId="{53763506-1E9F-41D3-851C-396D38CF48D1}" destId="{2C6E93A0-783E-4F37-90A0-F81E6F46EBF8}" srcOrd="5" destOrd="0" presId="urn:microsoft.com/office/officeart/2008/layout/BubblePictureList"/>
    <dgm:cxn modelId="{B410422F-E8CF-4AAE-9068-FD3329068B4B}" type="presParOf" srcId="{2C6E93A0-783E-4F37-90A0-F81E6F46EBF8}" destId="{F424A184-8811-442E-92DC-4469BE07D431}" srcOrd="0" destOrd="0" presId="urn:microsoft.com/office/officeart/2008/layout/BubblePictureList"/>
    <dgm:cxn modelId="{22A3AADC-D89A-4E05-A765-7A8EAF562AEF}" type="presParOf" srcId="{53763506-1E9F-41D3-851C-396D38CF48D1}" destId="{55A699AA-8B04-4789-AE72-BDB75E430B98}" srcOrd="6" destOrd="0" presId="urn:microsoft.com/office/officeart/2008/layout/BubblePictureList"/>
    <dgm:cxn modelId="{8CE53B20-0B7C-42AE-B914-F94244A55A9B}" type="presParOf" srcId="{55A699AA-8B04-4789-AE72-BDB75E430B98}" destId="{CCF18E63-D3E6-4BDD-87C7-01D6B37E253B}" srcOrd="0" destOrd="0" presId="urn:microsoft.com/office/officeart/2008/layout/BubblePictureList"/>
    <dgm:cxn modelId="{7B243396-C113-4328-8FEA-4B2AECF22417}" type="presParOf" srcId="{53763506-1E9F-41D3-851C-396D38CF48D1}" destId="{495A31D0-BC74-445A-A9DA-D84570FBE545}" srcOrd="7" destOrd="0" presId="urn:microsoft.com/office/officeart/2008/layout/BubblePictureList"/>
    <dgm:cxn modelId="{9FFCF29C-7B09-4EB3-B56F-33AB44311F5A}" type="presParOf" srcId="{495A31D0-BC74-445A-A9DA-D84570FBE545}" destId="{A655E5F8-7B03-4F32-9CB1-1C1CC29F9F10}" srcOrd="0" destOrd="0" presId="urn:microsoft.com/office/officeart/2008/layout/BubblePictureList"/>
    <dgm:cxn modelId="{EBF7DFBB-2354-4549-B4A0-0A81ADC9A367}" type="presParOf" srcId="{53763506-1E9F-41D3-851C-396D38CF48D1}" destId="{B749D3D7-1B4F-4194-8EEA-4113A0B5D5B2}" srcOrd="8" destOrd="0" presId="urn:microsoft.com/office/officeart/2008/layout/BubblePictureList"/>
    <dgm:cxn modelId="{2B865CE5-1B90-4800-BA33-07DE40CE6A33}" type="presParOf" srcId="{53763506-1E9F-41D3-851C-396D38CF48D1}" destId="{131B2232-DF6F-4ED2-9842-3A7A1BF71EBF}" srcOrd="9" destOrd="0" presId="urn:microsoft.com/office/officeart/2008/layout/BubblePictureList"/>
    <dgm:cxn modelId="{ABA7B231-FE20-40E2-AA7D-9161B497FC29}" type="presParOf" srcId="{53763506-1E9F-41D3-851C-396D38CF48D1}" destId="{17A77245-8DF6-40C5-9B18-5FFF4FDDE0D4}" srcOrd="10" destOrd="0" presId="urn:microsoft.com/office/officeart/2008/layout/BubblePictureList"/>
    <dgm:cxn modelId="{A51AB8A8-0F55-4E2D-B9F4-660F657AD35F}" type="presParOf" srcId="{53763506-1E9F-41D3-851C-396D38CF48D1}" destId="{B51A2449-B5A5-4D1E-9C6D-3E1CD187D390}" srcOrd="11" destOrd="0" presId="urn:microsoft.com/office/officeart/2008/layout/BubblePictureList"/>
    <dgm:cxn modelId="{E9D44C32-7B15-40B9-BBF5-B2D5443946AD}" type="presParOf" srcId="{B51A2449-B5A5-4D1E-9C6D-3E1CD187D390}" destId="{68F38ABA-316E-44D9-B3F9-D3AE91ACE8E8}" srcOrd="0" destOrd="0" presId="urn:microsoft.com/office/officeart/2008/layout/Bubble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1EB10-4DD5-4848-9790-055053C2A981}">
      <dsp:nvSpPr>
        <dsp:cNvPr id="0" name=""/>
        <dsp:cNvSpPr/>
      </dsp:nvSpPr>
      <dsp:spPr>
        <a:xfrm>
          <a:off x="2671483" y="1998055"/>
          <a:ext cx="3298794" cy="314657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79F5D8-6FDA-4356-9156-8F91589A3E59}">
      <dsp:nvSpPr>
        <dsp:cNvPr id="0" name=""/>
        <dsp:cNvSpPr/>
      </dsp:nvSpPr>
      <dsp:spPr>
        <a:xfrm>
          <a:off x="4720849" y="-16818"/>
          <a:ext cx="861752" cy="861199"/>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842660-5973-461A-9A7F-FC50BC997235}">
      <dsp:nvSpPr>
        <dsp:cNvPr id="0" name=""/>
        <dsp:cNvSpPr/>
      </dsp:nvSpPr>
      <dsp:spPr>
        <a:xfrm>
          <a:off x="2949391" y="2356891"/>
          <a:ext cx="2744189" cy="2511213"/>
        </a:xfrm>
        <a:prstGeom prst="ellipse">
          <a:avLst/>
        </a:prstGeom>
        <a:blipFill rotWithShape="1">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24A184-8811-442E-92DC-4469BE07D431}">
      <dsp:nvSpPr>
        <dsp:cNvPr id="0" name=""/>
        <dsp:cNvSpPr/>
      </dsp:nvSpPr>
      <dsp:spPr>
        <a:xfrm>
          <a:off x="5982571" y="2668570"/>
          <a:ext cx="1518671" cy="151831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F18E63-D3E6-4BDD-87C7-01D6B37E253B}">
      <dsp:nvSpPr>
        <dsp:cNvPr id="0" name=""/>
        <dsp:cNvSpPr/>
      </dsp:nvSpPr>
      <dsp:spPr>
        <a:xfrm>
          <a:off x="6072261" y="2758268"/>
          <a:ext cx="1339291" cy="1339419"/>
        </a:xfrm>
        <a:prstGeom prst="ellipse">
          <a:avLst/>
        </a:prstGeom>
        <a:blipFill rotWithShape="1">
          <a:blip xmlns:r="http://schemas.openxmlformats.org/officeDocument/2006/relationships" r:embed="rId2"/>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55E5F8-7B03-4F32-9CB1-1C1CC29F9F10}">
      <dsp:nvSpPr>
        <dsp:cNvPr id="0" name=""/>
        <dsp:cNvSpPr/>
      </dsp:nvSpPr>
      <dsp:spPr>
        <a:xfrm>
          <a:off x="5388677" y="525399"/>
          <a:ext cx="1946517" cy="194714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1B2232-DF6F-4ED2-9842-3A7A1BF71EBF}">
      <dsp:nvSpPr>
        <dsp:cNvPr id="0" name=""/>
        <dsp:cNvSpPr/>
      </dsp:nvSpPr>
      <dsp:spPr>
        <a:xfrm>
          <a:off x="7016431" y="47179"/>
          <a:ext cx="637526" cy="637962"/>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A77245-8DF6-40C5-9B18-5FFF4FDDE0D4}">
      <dsp:nvSpPr>
        <dsp:cNvPr id="0" name=""/>
        <dsp:cNvSpPr/>
      </dsp:nvSpPr>
      <dsp:spPr>
        <a:xfrm>
          <a:off x="7655170" y="4193432"/>
          <a:ext cx="478751" cy="478220"/>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F38ABA-316E-44D9-B3F9-D3AE91ACE8E8}">
      <dsp:nvSpPr>
        <dsp:cNvPr id="0" name=""/>
        <dsp:cNvSpPr/>
      </dsp:nvSpPr>
      <dsp:spPr>
        <a:xfrm>
          <a:off x="5491699" y="628198"/>
          <a:ext cx="1741684" cy="1741547"/>
        </a:xfrm>
        <a:prstGeom prst="ellipse">
          <a:avLst/>
        </a:prstGeom>
        <a:blipFill rotWithShape="1">
          <a:blip xmlns:r="http://schemas.openxmlformats.org/officeDocument/2006/relationships" r:embed="rId3"/>
          <a:srcRect/>
          <a:stretch>
            <a:fillRect l="-38000" r="-3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CA643A-2E38-43E3-BFDB-601DD9BBB53D}">
      <dsp:nvSpPr>
        <dsp:cNvPr id="0" name=""/>
        <dsp:cNvSpPr/>
      </dsp:nvSpPr>
      <dsp:spPr>
        <a:xfrm>
          <a:off x="0" y="2023807"/>
          <a:ext cx="4306336" cy="443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 numCol="1" spcCol="1270" anchor="b" anchorCtr="0">
          <a:noAutofit/>
        </a:bodyPr>
        <a:lstStyle/>
        <a:p>
          <a:pPr marL="0" lvl="0" indent="0" algn="just" defTabSz="622300">
            <a:lnSpc>
              <a:spcPct val="90000"/>
            </a:lnSpc>
            <a:spcBef>
              <a:spcPct val="0"/>
            </a:spcBef>
            <a:spcAft>
              <a:spcPct val="35000"/>
            </a:spcAft>
            <a:buNone/>
          </a:pPr>
          <a:r>
            <a:rPr lang="en-US" sz="1400" b="1" kern="1200" dirty="0">
              <a:solidFill>
                <a:schemeClr val="bg1"/>
              </a:solidFill>
            </a:rPr>
            <a:t>Car and House are one of the most important possessions for humans</a:t>
          </a:r>
        </a:p>
        <a:p>
          <a:pPr marL="0" lvl="0" indent="0" algn="just" defTabSz="622300">
            <a:lnSpc>
              <a:spcPct val="90000"/>
            </a:lnSpc>
            <a:spcBef>
              <a:spcPct val="0"/>
            </a:spcBef>
            <a:spcAft>
              <a:spcPct val="35000"/>
            </a:spcAft>
            <a:buNone/>
          </a:pPr>
          <a:r>
            <a:rPr lang="en-US" sz="1400" b="1" kern="1200" dirty="0">
              <a:solidFill>
                <a:schemeClr val="bg1"/>
              </a:solidFill>
            </a:rPr>
            <a:t>A car confers prestige, self control and autonomy </a:t>
          </a:r>
        </a:p>
        <a:p>
          <a:pPr marL="0" lvl="0" indent="0" algn="just" defTabSz="622300">
            <a:lnSpc>
              <a:spcPct val="90000"/>
            </a:lnSpc>
            <a:spcBef>
              <a:spcPct val="0"/>
            </a:spcBef>
            <a:spcAft>
              <a:spcPct val="35000"/>
            </a:spcAft>
            <a:buNone/>
          </a:pPr>
          <a:r>
            <a:rPr lang="en-US" sz="1400" b="1" kern="1200" dirty="0">
              <a:solidFill>
                <a:schemeClr val="bg1"/>
              </a:solidFill>
            </a:rPr>
            <a:t>A House provides a sense of security and well being a symbol of power and authority </a:t>
          </a:r>
        </a:p>
      </dsp:txBody>
      <dsp:txXfrm>
        <a:off x="0" y="2023807"/>
        <a:ext cx="4306336" cy="443117"/>
      </dsp:txXfrm>
    </dsp:sp>
    <dsp:sp modelId="{6D3E0C86-071E-4C58-B4F2-285B120B5BD7}">
      <dsp:nvSpPr>
        <dsp:cNvPr id="0" name=""/>
        <dsp:cNvSpPr/>
      </dsp:nvSpPr>
      <dsp:spPr>
        <a:xfrm>
          <a:off x="7813945" y="3274172"/>
          <a:ext cx="4306336" cy="307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just" defTabSz="622300">
            <a:lnSpc>
              <a:spcPct val="90000"/>
            </a:lnSpc>
            <a:spcBef>
              <a:spcPct val="0"/>
            </a:spcBef>
            <a:spcAft>
              <a:spcPct val="35000"/>
            </a:spcAft>
            <a:buNone/>
          </a:pPr>
          <a:r>
            <a:rPr lang="en-US" sz="1400" b="1" kern="1200" dirty="0">
              <a:solidFill>
                <a:schemeClr val="bg1"/>
              </a:solidFill>
            </a:rPr>
            <a:t>In this Project we have made a comparative study of Linear and Lasso regression for car price prediction model and a comparative study of Linear and Ridge regression for house price prediction model. </a:t>
          </a:r>
        </a:p>
      </dsp:txBody>
      <dsp:txXfrm>
        <a:off x="7813945" y="3274172"/>
        <a:ext cx="4306336" cy="307611"/>
      </dsp:txXfrm>
    </dsp:sp>
    <dsp:sp modelId="{B749D3D7-1B4F-4194-8EEA-4113A0B5D5B2}">
      <dsp:nvSpPr>
        <dsp:cNvPr id="0" name=""/>
        <dsp:cNvSpPr/>
      </dsp:nvSpPr>
      <dsp:spPr>
        <a:xfrm>
          <a:off x="7726870" y="1020839"/>
          <a:ext cx="4306336" cy="274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just" defTabSz="622300">
            <a:lnSpc>
              <a:spcPct val="90000"/>
            </a:lnSpc>
            <a:spcBef>
              <a:spcPct val="0"/>
            </a:spcBef>
            <a:spcAft>
              <a:spcPct val="35000"/>
            </a:spcAft>
            <a:buNone/>
          </a:pPr>
          <a:r>
            <a:rPr lang="en-US" sz="1400" b="1" kern="1200" dirty="0">
              <a:solidFill>
                <a:schemeClr val="bg1"/>
              </a:solidFill>
            </a:rPr>
            <a:t>Determination of prices of Housing property and used car still involves lack of transparency and people are not assured of the prices that they are paying for the housing property or used cars. Hence there is a need of a system that can help in predicting prices of used car and housing properties. </a:t>
          </a:r>
        </a:p>
      </dsp:txBody>
      <dsp:txXfrm>
        <a:off x="7726870" y="1020839"/>
        <a:ext cx="4306336" cy="274938"/>
      </dsp:txXfrm>
    </dsp:sp>
  </dsp:spTree>
</dsp:drawing>
</file>

<file path=ppt/diagrams/layout1.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71E33-F58D-4726-B06E-B7D9D21F0B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4F8FC-84FA-4068-80A8-18835051BE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5B6E0B-04C6-4B1D-B843-47734A28C485}"/>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5" name="Footer Placeholder 4">
            <a:extLst>
              <a:ext uri="{FF2B5EF4-FFF2-40B4-BE49-F238E27FC236}">
                <a16:creationId xmlns:a16="http://schemas.microsoft.com/office/drawing/2014/main" id="{EEC7FEF3-B434-42DF-9D35-C1B786B1A0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F44047-0D1E-4B73-AA7F-0B5D7C33F4DC}"/>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1826869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CCDA1-282C-41A6-A379-EBB6216C5D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C65D75-32CB-4021-9CFD-2A7EE2B7C2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BB258D-FEA7-4476-9296-2C30B45C8032}"/>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5" name="Footer Placeholder 4">
            <a:extLst>
              <a:ext uri="{FF2B5EF4-FFF2-40B4-BE49-F238E27FC236}">
                <a16:creationId xmlns:a16="http://schemas.microsoft.com/office/drawing/2014/main" id="{E9FF8D17-9BC5-438F-A4CC-DFF4FAD3A8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D2A89-75BA-4448-9DE8-4E96C62D15B2}"/>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1168923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54006B-537A-4B03-B818-E5A4A0125D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53C7CE-7743-4396-9C4C-E9CFA254AC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1C6EB-BF63-44FE-AACB-B77509DD7493}"/>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5" name="Footer Placeholder 4">
            <a:extLst>
              <a:ext uri="{FF2B5EF4-FFF2-40B4-BE49-F238E27FC236}">
                <a16:creationId xmlns:a16="http://schemas.microsoft.com/office/drawing/2014/main" id="{CA3FCD6A-525D-412C-914C-D6662BB4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BB6B2-11DB-4FE2-80DF-10D98BDF89CE}"/>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2403000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3945685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9231641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708135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63094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40692873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935890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801872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36607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1571-1EDD-4E1A-8B58-3010CA71B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C6177-6337-4D6E-A76D-9BF74FA96D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AA15F5-00F4-4F66-A8B5-F4DAD76D374B}"/>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5" name="Footer Placeholder 4">
            <a:extLst>
              <a:ext uri="{FF2B5EF4-FFF2-40B4-BE49-F238E27FC236}">
                <a16:creationId xmlns:a16="http://schemas.microsoft.com/office/drawing/2014/main" id="{E08B752D-59F9-4F31-9BC5-18C9EF045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B5510-455B-4EB6-A9C9-8BD7138057CB}"/>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178928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36408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787400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119648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Tree>
    <p:extLst>
      <p:ext uri="{BB962C8B-B14F-4D97-AF65-F5344CB8AC3E}">
        <p14:creationId xmlns:p14="http://schemas.microsoft.com/office/powerpoint/2010/main" val="32542672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322000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29300009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280190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969226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10017630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181544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A4B8-86DF-4BB7-8C6F-011B40DFBB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3F5FE1-E46D-4DB6-8ED5-2860C7D40B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47734F-B526-4AEE-BA70-B652CCDDF138}"/>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5" name="Footer Placeholder 4">
            <a:extLst>
              <a:ext uri="{FF2B5EF4-FFF2-40B4-BE49-F238E27FC236}">
                <a16:creationId xmlns:a16="http://schemas.microsoft.com/office/drawing/2014/main" id="{5E30337B-48F8-48E6-AAAC-598115BEC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4DC05-F3E1-46A2-B59F-FE77C632D061}"/>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2654567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0F4B0-0251-4F18-98FE-3A99469894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D70E3D-D959-48D7-AD38-4869613FC5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9409B2-3ECA-4233-841E-EE2369E72A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E5E2FD-6F4E-4628-B9BE-B2097A9140BA}"/>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6" name="Footer Placeholder 5">
            <a:extLst>
              <a:ext uri="{FF2B5EF4-FFF2-40B4-BE49-F238E27FC236}">
                <a16:creationId xmlns:a16="http://schemas.microsoft.com/office/drawing/2014/main" id="{6CDAF3F6-3D1C-4E1A-A07D-630551CFC1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2CB465-D98C-40DF-832B-56080AB5E23D}"/>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3003974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EE52-EBA7-4A7D-A02E-7ED12B812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D2824-9816-4BA4-97C7-987B030DD7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BD37F8-8D72-43B0-A10B-7A62D6C5E2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7544DC-9513-4003-91B4-4C058D68B0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F59E0A-2809-42D1-9C5A-407925E903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B9EB6A-D1E0-42AA-A353-926702FEA1AE}"/>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8" name="Footer Placeholder 7">
            <a:extLst>
              <a:ext uri="{FF2B5EF4-FFF2-40B4-BE49-F238E27FC236}">
                <a16:creationId xmlns:a16="http://schemas.microsoft.com/office/drawing/2014/main" id="{10939714-05FB-4C8E-83FD-4679117EF6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24709E-0DC3-4AD7-A87B-73135486A0DE}"/>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1914898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92BBF-6E05-4499-9478-3FD8DECCD0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3D27E5-82F9-4FD2-84E9-B064622CECF9}"/>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4" name="Footer Placeholder 3">
            <a:extLst>
              <a:ext uri="{FF2B5EF4-FFF2-40B4-BE49-F238E27FC236}">
                <a16:creationId xmlns:a16="http://schemas.microsoft.com/office/drawing/2014/main" id="{06376E8E-130B-4735-A065-BA1C2B12AF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398A9E-95C4-4F37-BE94-CB3012B1E328}"/>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85018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7FEB8A-309B-46F1-B976-E970D1DF3322}"/>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3" name="Footer Placeholder 2">
            <a:extLst>
              <a:ext uri="{FF2B5EF4-FFF2-40B4-BE49-F238E27FC236}">
                <a16:creationId xmlns:a16="http://schemas.microsoft.com/office/drawing/2014/main" id="{9B09B28C-E65D-4B1D-93CC-C6091F9FEA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48D8FE-A7B3-4B28-86AC-BD6EF16176A3}"/>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453136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416-3FFE-4A96-ADF2-F6DAD2D851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805CFE-438F-4520-A6A9-76B76A6898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946E0C-1686-4E41-9466-C5AE533B81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64FB24-8746-44F4-B11E-E51284F2C2C2}"/>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6" name="Footer Placeholder 5">
            <a:extLst>
              <a:ext uri="{FF2B5EF4-FFF2-40B4-BE49-F238E27FC236}">
                <a16:creationId xmlns:a16="http://schemas.microsoft.com/office/drawing/2014/main" id="{29F330FA-291B-4F4D-99D2-31B0ED980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B24041-D832-49E2-B0AC-483F2D293D56}"/>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3439603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EA607-0A3D-436F-8D1F-C59125F0F2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60A439-B274-4AE2-8334-85ABFBED3C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C6DE76-04DD-452A-ADD0-5CBF9F7BF0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600711-212D-478F-B9D7-8AECDFBE19BC}"/>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6" name="Footer Placeholder 5">
            <a:extLst>
              <a:ext uri="{FF2B5EF4-FFF2-40B4-BE49-F238E27FC236}">
                <a16:creationId xmlns:a16="http://schemas.microsoft.com/office/drawing/2014/main" id="{E711E1FB-D75B-4CCE-A8CF-65976D899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A1E35A-2DFC-420A-AA5F-C3F9F80D380B}"/>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206134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34772B-4867-4CC7-ACB9-2A364A2506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9AE0EA-A778-4F1E-9453-9C2027B901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8ADCCD-6246-48CB-A968-60E07BEF9B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1D7C9D-35C4-44F0-A710-2E56F521EBE0}" type="datetimeFigureOut">
              <a:rPr lang="en-US" smtClean="0"/>
              <a:t>4/29/2022</a:t>
            </a:fld>
            <a:endParaRPr lang="en-US"/>
          </a:p>
        </p:txBody>
      </p:sp>
      <p:sp>
        <p:nvSpPr>
          <p:cNvPr id="5" name="Footer Placeholder 4">
            <a:extLst>
              <a:ext uri="{FF2B5EF4-FFF2-40B4-BE49-F238E27FC236}">
                <a16:creationId xmlns:a16="http://schemas.microsoft.com/office/drawing/2014/main" id="{1DAEFE5A-9066-47F9-AEBA-E2467A692F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DE23C0-BC7F-4A72-91F4-E8FD58A934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A589F-FD39-4E23-9C82-E07B83EE0327}" type="slidenum">
              <a:rPr lang="en-US" smtClean="0"/>
              <a:t>‹#›</a:t>
            </a:fld>
            <a:endParaRPr lang="en-US"/>
          </a:p>
        </p:txBody>
      </p:sp>
    </p:spTree>
    <p:extLst>
      <p:ext uri="{BB962C8B-B14F-4D97-AF65-F5344CB8AC3E}">
        <p14:creationId xmlns:p14="http://schemas.microsoft.com/office/powerpoint/2010/main" val="3491817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3353779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36">
          <p15:clr>
            <a:srgbClr val="F26B43"/>
          </p15:clr>
        </p15:guide>
        <p15:guide id="4" orient="horz" pos="336">
          <p15:clr>
            <a:srgbClr val="F26B43"/>
          </p15:clr>
        </p15:guide>
        <p15:guide id="5" pos="7344">
          <p15:clr>
            <a:srgbClr val="F26B43"/>
          </p15:clr>
        </p15:guide>
        <p15:guide id="6" orient="horz" pos="39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5702300" y="4802877"/>
            <a:ext cx="6489700" cy="1597922"/>
          </a:xfrm>
        </p:spPr>
        <p:txBody>
          <a:bodyPr>
            <a:normAutofit/>
          </a:bodyPr>
          <a:lstStyle/>
          <a:p>
            <a:r>
              <a:rPr lang="en-IN" sz="2000" dirty="0"/>
              <a:t>Group Members </a:t>
            </a:r>
            <a:r>
              <a:rPr lang="en-IN" dirty="0"/>
              <a:t>:- </a:t>
            </a:r>
            <a:r>
              <a:rPr lang="en-IN" dirty="0">
                <a:latin typeface="Berlin Sans FB" panose="020E0602020502020306" pitchFamily="34" charset="0"/>
              </a:rPr>
              <a:t>56_Singh_Pooruvi (Leader)</a:t>
            </a:r>
          </a:p>
          <a:p>
            <a:r>
              <a:rPr lang="en-IN" dirty="0">
                <a:latin typeface="Berlin Sans FB" panose="020E0602020502020306" pitchFamily="34" charset="0"/>
              </a:rPr>
              <a:t>                             27_Kini_Aditya</a:t>
            </a:r>
          </a:p>
          <a:p>
            <a:r>
              <a:rPr lang="en-IN" dirty="0">
                <a:latin typeface="Berlin Sans FB" panose="020E0602020502020306" pitchFamily="34" charset="0"/>
              </a:rPr>
              <a:t>                             32_Maurya_Suraj</a:t>
            </a:r>
          </a:p>
          <a:p>
            <a:r>
              <a:rPr lang="en-IN" dirty="0">
                <a:latin typeface="Berlin Sans FB" panose="020E0602020502020306" pitchFamily="34" charset="0"/>
              </a:rPr>
              <a:t>                             59_Tendolkar_Omkar</a:t>
            </a:r>
          </a:p>
          <a:p>
            <a:pPr marL="0" indent="0">
              <a:buNone/>
            </a:pPr>
            <a:endParaRPr lang="en-US" dirty="0"/>
          </a:p>
        </p:txBody>
      </p:sp>
      <p:sp>
        <p:nvSpPr>
          <p:cNvPr id="4" name="Rectangle 3"/>
          <p:cNvSpPr/>
          <p:nvPr/>
        </p:nvSpPr>
        <p:spPr>
          <a:xfrm>
            <a:off x="7711598" y="259834"/>
            <a:ext cx="425469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srgbClr val="FFFFFF"/>
                </a:solidFill>
                <a:effectLst>
                  <a:outerShdw blurRad="38100" dist="19050" dir="2700000" algn="tl" rotWithShape="0">
                    <a:srgbClr val="000000">
                      <a:alpha val="40000"/>
                    </a:srgbClr>
                  </a:outerShdw>
                </a:effectLst>
                <a:uLnTx/>
                <a:uFillTx/>
                <a:latin typeface="Eras Demi ITC" panose="020B0805030504020804" pitchFamily="34" charset="0"/>
                <a:ea typeface="+mn-ea"/>
                <a:cs typeface="+mn-cs"/>
              </a:rPr>
              <a:t>Group Unique ID: </a:t>
            </a:r>
            <a:r>
              <a:rPr kumimoji="0" lang="en-IN" sz="1800" b="0" i="0" u="none" strike="noStrike" kern="1200" cap="none" spc="0" normalizeH="0" baseline="0" noProof="0" dirty="0">
                <a:ln>
                  <a:noFill/>
                </a:ln>
                <a:solidFill>
                  <a:srgbClr val="FFFFFF"/>
                </a:solidFill>
                <a:effectLst/>
                <a:uLnTx/>
                <a:uFillTx/>
                <a:latin typeface="Eras Demi ITC" panose="020B0805030504020804" pitchFamily="34" charset="0"/>
                <a:ea typeface="+mn-ea"/>
                <a:cs typeface="+mn-cs"/>
              </a:rPr>
              <a:t>AY21TECSM50115</a:t>
            </a:r>
            <a:r>
              <a:rPr kumimoji="0" lang="en-IN" sz="1800" b="0" i="0" u="none" strike="noStrike" kern="1200" cap="none" spc="0" normalizeH="0" baseline="0" noProof="0" dirty="0">
                <a:ln w="0"/>
                <a:solidFill>
                  <a:srgbClr val="FFFFFF"/>
                </a:solidFill>
                <a:effectLst>
                  <a:outerShdw blurRad="38100" dist="19050" dir="2700000" algn="tl" rotWithShape="0">
                    <a:srgbClr val="000000">
                      <a:alpha val="40000"/>
                    </a:srgbClr>
                  </a:outerShdw>
                </a:effectLst>
                <a:uLnTx/>
                <a:uFillTx/>
                <a:latin typeface="Eras Demi ITC" panose="020B0805030504020804" pitchFamily="34" charset="0"/>
                <a:ea typeface="+mn-ea"/>
                <a:cs typeface="+mn-cs"/>
              </a:rPr>
              <a:t> </a:t>
            </a:r>
            <a:endParaRPr kumimoji="0" lang="en-IN" sz="1800" b="0" i="0" u="none" strike="noStrike" kern="1200" cap="none" spc="0" normalizeH="0" baseline="0" noProof="0" dirty="0">
              <a:ln>
                <a:noFill/>
              </a:ln>
              <a:solidFill>
                <a:srgbClr val="FFFFFF"/>
              </a:solidFill>
              <a:effectLst/>
              <a:uLnTx/>
              <a:uFillTx/>
              <a:latin typeface="Eras Demi ITC" panose="020B0805030504020804" pitchFamily="34" charset="0"/>
              <a:ea typeface="+mn-ea"/>
              <a:cs typeface="+mn-cs"/>
            </a:endParaRPr>
          </a:p>
        </p:txBody>
      </p:sp>
      <p:sp>
        <p:nvSpPr>
          <p:cNvPr id="5" name="Rectangle 4"/>
          <p:cNvSpPr/>
          <p:nvPr/>
        </p:nvSpPr>
        <p:spPr>
          <a:xfrm>
            <a:off x="715584" y="6169967"/>
            <a:ext cx="346094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w="0"/>
                <a:solidFill>
                  <a:srgbClr val="FFFFFF"/>
                </a:solidFill>
                <a:effectLst>
                  <a:outerShdw blurRad="38100" dist="19050" dir="2700000" algn="tl" rotWithShape="0">
                    <a:srgbClr val="000000">
                      <a:alpha val="40000"/>
                    </a:srgbClr>
                  </a:outerShdw>
                </a:effectLst>
                <a:uLnTx/>
                <a:uFillTx/>
                <a:latin typeface="Franklin Gothic Medium" panose="020B0603020102020204" pitchFamily="34" charset="0"/>
                <a:ea typeface="+mn-ea"/>
                <a:cs typeface="+mn-cs"/>
              </a:rPr>
              <a:t>Guide:- </a:t>
            </a:r>
            <a:r>
              <a:rPr kumimoji="0" lang="en-IN" sz="2400" b="0" i="0" u="none" strike="noStrike" kern="1200" cap="none" spc="0" normalizeH="0" baseline="0" noProof="0" dirty="0" err="1">
                <a:ln w="0"/>
                <a:solidFill>
                  <a:srgbClr val="FFFFFF"/>
                </a:solidFill>
                <a:effectLst>
                  <a:outerShdw blurRad="38100" dist="19050" dir="2700000" algn="tl" rotWithShape="0">
                    <a:srgbClr val="000000">
                      <a:alpha val="40000"/>
                    </a:srgbClr>
                  </a:outerShdw>
                </a:effectLst>
                <a:uLnTx/>
                <a:uFillTx/>
                <a:latin typeface="Franklin Gothic Medium" panose="020B0603020102020204" pitchFamily="34" charset="0"/>
                <a:ea typeface="+mn-ea"/>
                <a:cs typeface="+mn-cs"/>
              </a:rPr>
              <a:t>Neelam</a:t>
            </a:r>
            <a:r>
              <a:rPr kumimoji="0" lang="en-IN" sz="2400" b="0" i="0" u="none" strike="noStrike" kern="1200" cap="none" spc="0" normalizeH="0" baseline="0" noProof="0" dirty="0">
                <a:ln w="0"/>
                <a:solidFill>
                  <a:srgbClr val="FFFFFF"/>
                </a:solidFill>
                <a:effectLst>
                  <a:outerShdw blurRad="38100" dist="19050" dir="2700000" algn="tl" rotWithShape="0">
                    <a:srgbClr val="000000">
                      <a:alpha val="40000"/>
                    </a:srgbClr>
                  </a:outerShdw>
                </a:effectLst>
                <a:uLnTx/>
                <a:uFillTx/>
                <a:latin typeface="Franklin Gothic Medium" panose="020B0603020102020204" pitchFamily="34" charset="0"/>
                <a:ea typeface="+mn-ea"/>
                <a:cs typeface="+mn-cs"/>
              </a:rPr>
              <a:t> Kulkarni </a:t>
            </a:r>
            <a:endParaRPr kumimoji="0" lang="en-IN" sz="2400" b="0" i="0" u="none" strike="noStrike" kern="1200" cap="none" spc="0" normalizeH="0" baseline="0" noProof="0" dirty="0">
              <a:ln>
                <a:noFill/>
              </a:ln>
              <a:solidFill>
                <a:srgbClr val="FFFFFF"/>
              </a:solidFill>
              <a:effectLst/>
              <a:uLnTx/>
              <a:uFillTx/>
              <a:latin typeface="Franklin Gothic Medium" panose="020B0603020102020204" pitchFamily="34" charset="0"/>
              <a:ea typeface="+mn-ea"/>
              <a:cs typeface="+mn-c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9050" y="1376171"/>
            <a:ext cx="4991100" cy="2679700"/>
          </a:xfrm>
          <a:prstGeom prst="rect">
            <a:avLst/>
          </a:prstGeom>
        </p:spPr>
      </p:pic>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309122"/>
            <a:ext cx="11214100" cy="757130"/>
          </a:xfrm>
        </p:spPr>
        <p:txBody>
          <a:bodyPr/>
          <a:lstStyle/>
          <a:p>
            <a:r>
              <a:rPr lang="en-IN" sz="4800" dirty="0">
                <a:solidFill>
                  <a:schemeClr val="accent2"/>
                </a:solidFill>
                <a:latin typeface="Berlin Sans FB Demi" panose="020E0802020502020306" pitchFamily="34" charset="0"/>
              </a:rPr>
              <a:t>Literature Review</a:t>
            </a:r>
          </a:p>
        </p:txBody>
      </p:sp>
      <p:graphicFrame>
        <p:nvGraphicFramePr>
          <p:cNvPr id="6" name="Table 5"/>
          <p:cNvGraphicFramePr>
            <a:graphicFrameLocks noGrp="1"/>
          </p:cNvGraphicFramePr>
          <p:nvPr/>
        </p:nvGraphicFramePr>
        <p:xfrm>
          <a:off x="0" y="1066252"/>
          <a:ext cx="12192000" cy="5791748"/>
        </p:xfrm>
        <a:graphic>
          <a:graphicData uri="http://schemas.openxmlformats.org/drawingml/2006/table">
            <a:tbl>
              <a:tblPr firstRow="1" bandRow="1">
                <a:tableStyleId>{5C22544A-7EE6-4342-B048-85BDC9FD1C3A}</a:tableStyleId>
              </a:tblPr>
              <a:tblGrid>
                <a:gridCol w="1473200">
                  <a:extLst>
                    <a:ext uri="{9D8B030D-6E8A-4147-A177-3AD203B41FA5}">
                      <a16:colId xmlns:a16="http://schemas.microsoft.com/office/drawing/2014/main" val="718635126"/>
                    </a:ext>
                  </a:extLst>
                </a:gridCol>
                <a:gridCol w="1612900">
                  <a:extLst>
                    <a:ext uri="{9D8B030D-6E8A-4147-A177-3AD203B41FA5}">
                      <a16:colId xmlns:a16="http://schemas.microsoft.com/office/drawing/2014/main" val="1735378907"/>
                    </a:ext>
                  </a:extLst>
                </a:gridCol>
                <a:gridCol w="2324100">
                  <a:extLst>
                    <a:ext uri="{9D8B030D-6E8A-4147-A177-3AD203B41FA5}">
                      <a16:colId xmlns:a16="http://schemas.microsoft.com/office/drawing/2014/main" val="2040181966"/>
                    </a:ext>
                  </a:extLst>
                </a:gridCol>
                <a:gridCol w="3124200">
                  <a:extLst>
                    <a:ext uri="{9D8B030D-6E8A-4147-A177-3AD203B41FA5}">
                      <a16:colId xmlns:a16="http://schemas.microsoft.com/office/drawing/2014/main" val="4246039585"/>
                    </a:ext>
                  </a:extLst>
                </a:gridCol>
                <a:gridCol w="3657600">
                  <a:extLst>
                    <a:ext uri="{9D8B030D-6E8A-4147-A177-3AD203B41FA5}">
                      <a16:colId xmlns:a16="http://schemas.microsoft.com/office/drawing/2014/main" val="1060909921"/>
                    </a:ext>
                  </a:extLst>
                </a:gridCol>
              </a:tblGrid>
              <a:tr h="558475">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Reference Paper</a:t>
                      </a:r>
                      <a:endParaRPr lang="en-IN" dirty="0">
                        <a:effectLst/>
                      </a:endParaRPr>
                    </a:p>
                  </a:txBody>
                  <a:tcPr marL="63500" marR="63500" marT="63500" marB="63500"/>
                </a:tc>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Authors </a:t>
                      </a:r>
                      <a:endParaRPr lang="en-IN" dirty="0">
                        <a:effectLst/>
                      </a:endParaRPr>
                    </a:p>
                  </a:txBody>
                  <a:tcPr marL="63500" marR="63500" marT="63500" marB="63500"/>
                </a:tc>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Journal / Conference and year</a:t>
                      </a:r>
                      <a:endParaRPr lang="en-IN" dirty="0">
                        <a:effectLst/>
                      </a:endParaRPr>
                    </a:p>
                  </a:txBody>
                  <a:tcPr marL="63500" marR="63500" marT="63500" marB="63500"/>
                </a:tc>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Algorithm and Tool used</a:t>
                      </a:r>
                      <a:endParaRPr lang="en-IN" dirty="0">
                        <a:effectLst/>
                      </a:endParaRPr>
                    </a:p>
                  </a:txBody>
                  <a:tcPr marL="63500" marR="63500" marT="63500" marB="63500"/>
                </a:tc>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Observations and Results </a:t>
                      </a:r>
                      <a:endParaRPr lang="en-IN" dirty="0">
                        <a:effectLst/>
                      </a:endParaRPr>
                    </a:p>
                  </a:txBody>
                  <a:tcPr marL="63500" marR="63500" marT="63500" marB="63500"/>
                </a:tc>
                <a:extLst>
                  <a:ext uri="{0D108BD9-81ED-4DB2-BD59-A6C34878D82A}">
                    <a16:rowId xmlns:a16="http://schemas.microsoft.com/office/drawing/2014/main" val="1906586976"/>
                  </a:ext>
                </a:extLst>
              </a:tr>
              <a:tr h="1690800">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House Resale Price Prediction Using Classification</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Algorithms</a:t>
                      </a:r>
                      <a:endParaRPr lang="en-IN" sz="1100" dirty="0">
                        <a:effectLst/>
                      </a:endParaRPr>
                    </a:p>
                    <a:p>
                      <a:pPr fontAlgn="t"/>
                      <a:br>
                        <a:rPr lang="en-IN" sz="1100" dirty="0">
                          <a:effectLst/>
                        </a:rPr>
                      </a:br>
                      <a:endParaRPr lang="en-IN" sz="1100" dirty="0">
                        <a:effectLst/>
                      </a:endParaRPr>
                    </a:p>
                  </a:txBody>
                  <a:tcPr marL="63500" marR="63500" marT="63500" marB="63500"/>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P. </a:t>
                      </a:r>
                      <a:r>
                        <a:rPr lang="en-IN" sz="1100" b="0" i="0" u="none" strike="noStrike" dirty="0" err="1">
                          <a:solidFill>
                            <a:srgbClr val="000000"/>
                          </a:solidFill>
                          <a:effectLst/>
                          <a:latin typeface="Arial" panose="020B0604020202020204" pitchFamily="34" charset="0"/>
                        </a:rPr>
                        <a:t>Durganjali</a:t>
                      </a:r>
                      <a:r>
                        <a:rPr lang="en-IN" sz="1100" b="0" i="0" u="none" strike="noStrike" dirty="0">
                          <a:solidFill>
                            <a:srgbClr val="000000"/>
                          </a:solidFill>
                          <a:effectLst/>
                          <a:latin typeface="Arial" panose="020B0604020202020204" pitchFamily="34" charset="0"/>
                        </a:rPr>
                        <a:t>, </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M. Vani </a:t>
                      </a:r>
                      <a:r>
                        <a:rPr lang="en-IN" sz="1100" b="0" i="0" u="none" strike="noStrike" dirty="0" err="1">
                          <a:solidFill>
                            <a:srgbClr val="000000"/>
                          </a:solidFill>
                          <a:effectLst/>
                          <a:latin typeface="Arial" panose="020B0604020202020204" pitchFamily="34" charset="0"/>
                        </a:rPr>
                        <a:t>Pujitha</a:t>
                      </a:r>
                      <a:r>
                        <a:rPr lang="en-IN" sz="1100" b="0" i="0" u="none" strike="noStrike" dirty="0">
                          <a:solidFill>
                            <a:srgbClr val="000000"/>
                          </a:solidFill>
                          <a:effectLst/>
                          <a:latin typeface="Arial" panose="020B0604020202020204" pitchFamily="34" charset="0"/>
                        </a:rPr>
                        <a:t> </a:t>
                      </a:r>
                      <a:endParaRPr lang="en-IN" sz="1100" dirty="0">
                        <a:effectLst/>
                      </a:endParaRPr>
                    </a:p>
                  </a:txBody>
                  <a:tcPr marL="63500" marR="63500" marT="63500" marB="63500"/>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IEEE 6th International Conference on smart structures and systems ICSSS 2019.</a:t>
                      </a:r>
                      <a:endParaRPr lang="en-IN" sz="1100" dirty="0">
                        <a:effectLst/>
                      </a:endParaRPr>
                    </a:p>
                  </a:txBody>
                  <a:tcPr marL="63500" marR="63500" marT="63500" marB="63500"/>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 In</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this paper, the resale price prediction of the house is done using</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different classification algorithms like Logistic regression, Decision</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tree, Naive Bayes and Random forest are used . </a:t>
                      </a:r>
                      <a:r>
                        <a:rPr lang="en-IN" sz="1100" b="0" i="0" u="none" strike="noStrike" dirty="0" err="1">
                          <a:solidFill>
                            <a:srgbClr val="000000"/>
                          </a:solidFill>
                          <a:effectLst/>
                          <a:latin typeface="Arial" panose="020B0604020202020204" pitchFamily="34" charset="0"/>
                        </a:rPr>
                        <a:t>AdaBoost</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algorithm for boosting up the weak learners to strong learners.</a:t>
                      </a:r>
                      <a:endParaRPr lang="en-IN" sz="1100" dirty="0">
                        <a:effectLst/>
                      </a:endParaRPr>
                    </a:p>
                  </a:txBody>
                  <a:tcPr marL="63500" marR="63500" marT="63500" marB="63500"/>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The accuracy of logistic regression is 81.4 %and accuracy of decision tree is highest that is 92 %</a:t>
                      </a:r>
                      <a:endParaRPr lang="en-IN" sz="1100" dirty="0">
                        <a:effectLst/>
                      </a:endParaRPr>
                    </a:p>
                  </a:txBody>
                  <a:tcPr marL="63500" marR="63500" marT="63500" marB="63500"/>
                </a:tc>
                <a:extLst>
                  <a:ext uri="{0D108BD9-81ED-4DB2-BD59-A6C34878D82A}">
                    <a16:rowId xmlns:a16="http://schemas.microsoft.com/office/drawing/2014/main" val="4267294098"/>
                  </a:ext>
                </a:extLst>
              </a:tr>
              <a:tr h="2257735">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House Price Prediction Using Regression</a:t>
                      </a:r>
                      <a:endParaRPr lang="en-IN" sz="1100">
                        <a:effectLst/>
                      </a:endParaRPr>
                    </a:p>
                    <a:p>
                      <a:pPr rtl="0" fontAlgn="t">
                        <a:spcBef>
                          <a:spcPts val="0"/>
                        </a:spcBef>
                        <a:spcAft>
                          <a:spcPts val="0"/>
                        </a:spcAft>
                      </a:pPr>
                      <a:r>
                        <a:rPr lang="en-IN" sz="1100" b="0" i="0" u="none" strike="noStrike">
                          <a:solidFill>
                            <a:srgbClr val="000000"/>
                          </a:solidFill>
                          <a:effectLst/>
                          <a:latin typeface="Arial" panose="020B0604020202020204" pitchFamily="34" charset="0"/>
                        </a:rPr>
                        <a:t>Techniques: A Comparative Study</a:t>
                      </a:r>
                      <a:endParaRPr lang="en-IN" sz="1100">
                        <a:effectLst/>
                      </a:endParaRPr>
                    </a:p>
                  </a:txBody>
                  <a:tcPr marL="63500" marR="63500" marT="63500" marB="63500"/>
                </a:tc>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CH.Raga Madhuri, </a:t>
                      </a:r>
                      <a:endParaRPr lang="en-IN" sz="1100">
                        <a:effectLst/>
                      </a:endParaRPr>
                    </a:p>
                    <a:p>
                      <a:pPr rtl="0" fontAlgn="t">
                        <a:spcBef>
                          <a:spcPts val="0"/>
                        </a:spcBef>
                        <a:spcAft>
                          <a:spcPts val="0"/>
                        </a:spcAft>
                      </a:pPr>
                      <a:r>
                        <a:rPr lang="en-IN" sz="1100" b="0" i="0" u="none" strike="noStrike">
                          <a:solidFill>
                            <a:srgbClr val="000000"/>
                          </a:solidFill>
                          <a:effectLst/>
                          <a:latin typeface="Arial" panose="020B0604020202020204" pitchFamily="34" charset="0"/>
                        </a:rPr>
                        <a:t>Anuradha G, </a:t>
                      </a:r>
                      <a:endParaRPr lang="en-IN" sz="1100">
                        <a:effectLst/>
                      </a:endParaRPr>
                    </a:p>
                    <a:p>
                      <a:pPr rtl="0" fontAlgn="t">
                        <a:spcBef>
                          <a:spcPts val="0"/>
                        </a:spcBef>
                        <a:spcAft>
                          <a:spcPts val="0"/>
                        </a:spcAft>
                      </a:pPr>
                      <a:r>
                        <a:rPr lang="en-IN" sz="1100" b="0" i="0" u="none" strike="noStrike">
                          <a:solidFill>
                            <a:srgbClr val="000000"/>
                          </a:solidFill>
                          <a:effectLst/>
                          <a:latin typeface="Arial" panose="020B0604020202020204" pitchFamily="34" charset="0"/>
                        </a:rPr>
                        <a:t>M.Vani Pujitha</a:t>
                      </a:r>
                      <a:endParaRPr lang="en-IN" sz="1100">
                        <a:effectLst/>
                      </a:endParaRPr>
                    </a:p>
                  </a:txBody>
                  <a:tcPr marL="63500" marR="63500" marT="63500" marB="63500"/>
                </a:tc>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IEEE 6th International Conference on smart structures and systems ICSSS 2019.</a:t>
                      </a:r>
                      <a:endParaRPr lang="en-IN" sz="1100">
                        <a:effectLst/>
                      </a:endParaRPr>
                    </a:p>
                  </a:txBody>
                  <a:tcPr marL="63500" marR="63500" marT="63500" marB="63500"/>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The</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paper involves predictions using different Regression techniques</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like Multiple linear, Ridge, LASSO, Elastic Net, Gradient</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boosting and </a:t>
                      </a:r>
                      <a:r>
                        <a:rPr lang="en-IN" sz="1100" b="0" i="0" u="none" strike="noStrike" dirty="0" err="1">
                          <a:solidFill>
                            <a:srgbClr val="000000"/>
                          </a:solidFill>
                          <a:effectLst/>
                          <a:latin typeface="Arial" panose="020B0604020202020204" pitchFamily="34" charset="0"/>
                        </a:rPr>
                        <a:t>AdaBoost</a:t>
                      </a:r>
                      <a:r>
                        <a:rPr lang="en-IN" sz="1100" b="0" i="0" u="none" strike="noStrike" dirty="0">
                          <a:solidFill>
                            <a:srgbClr val="000000"/>
                          </a:solidFill>
                          <a:effectLst/>
                          <a:latin typeface="Arial" panose="020B0604020202020204" pitchFamily="34" charset="0"/>
                        </a:rPr>
                        <a:t> Regression.</a:t>
                      </a:r>
                      <a:endParaRPr lang="en-IN" sz="1100" dirty="0">
                        <a:effectLst/>
                      </a:endParaRPr>
                    </a:p>
                  </a:txBody>
                  <a:tcPr marL="63500" marR="63500" marT="63500" marB="63500"/>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This article mainly concentrates on the comparison between</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different machine learning algorithms and among all algorithms gradient boosting has high</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accuracy value Here the [MSE] Mean</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Square Error and [RMSE] Root Mean Square Error are used in</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in order to calculate the accuracy value of the algorithm. It has a score of 0.9177022, MSE of 12037006088.27804,RMSE of 109713</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90390</a:t>
                      </a:r>
                      <a:endParaRPr lang="en-IN" sz="1100" dirty="0">
                        <a:effectLst/>
                      </a:endParaRPr>
                    </a:p>
                  </a:txBody>
                  <a:tcPr marL="63500" marR="63500" marT="63500" marB="63500"/>
                </a:tc>
                <a:extLst>
                  <a:ext uri="{0D108BD9-81ED-4DB2-BD59-A6C34878D82A}">
                    <a16:rowId xmlns:a16="http://schemas.microsoft.com/office/drawing/2014/main" val="3190184648"/>
                  </a:ext>
                </a:extLst>
              </a:tr>
              <a:tr h="1167573">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HOUSE PRICE FORECASTING USING</a:t>
                      </a:r>
                      <a:endParaRPr lang="en-IN" sz="1100">
                        <a:effectLst/>
                      </a:endParaRPr>
                    </a:p>
                    <a:p>
                      <a:pPr rtl="0" fontAlgn="t">
                        <a:spcBef>
                          <a:spcPts val="0"/>
                        </a:spcBef>
                        <a:spcAft>
                          <a:spcPts val="0"/>
                        </a:spcAft>
                      </a:pPr>
                      <a:br>
                        <a:rPr lang="en-IN" sz="1100">
                          <a:effectLst/>
                        </a:rPr>
                      </a:br>
                      <a:r>
                        <a:rPr lang="en-IN" sz="1100" b="0" i="0" u="none" strike="noStrike">
                          <a:solidFill>
                            <a:srgbClr val="000000"/>
                          </a:solidFill>
                          <a:effectLst/>
                          <a:latin typeface="Arial" panose="020B0604020202020204" pitchFamily="34" charset="0"/>
                        </a:rPr>
                        <a:t>MACHINE LEARNING</a:t>
                      </a:r>
                      <a:endParaRPr lang="en-IN" sz="1100">
                        <a:effectLst/>
                      </a:endParaRPr>
                    </a:p>
                  </a:txBody>
                  <a:tcPr marL="63500" marR="63500" marT="63500" marB="63500"/>
                </a:tc>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ALISHA KUVALEKAR,</a:t>
                      </a:r>
                      <a:endParaRPr lang="en-IN" sz="1100">
                        <a:effectLst/>
                      </a:endParaRPr>
                    </a:p>
                    <a:p>
                      <a:pPr rtl="0" fontAlgn="t">
                        <a:spcBef>
                          <a:spcPts val="0"/>
                        </a:spcBef>
                        <a:spcAft>
                          <a:spcPts val="0"/>
                        </a:spcAft>
                      </a:pPr>
                      <a:r>
                        <a:rPr lang="en-IN" sz="1100" b="0" i="0" u="none" strike="noStrike">
                          <a:solidFill>
                            <a:srgbClr val="000000"/>
                          </a:solidFill>
                          <a:effectLst/>
                          <a:latin typeface="Arial" panose="020B0604020202020204" pitchFamily="34" charset="0"/>
                        </a:rPr>
                        <a:t>SHIVANI MANCHEWAR,</a:t>
                      </a:r>
                      <a:endParaRPr lang="en-IN" sz="1100">
                        <a:effectLst/>
                      </a:endParaRPr>
                    </a:p>
                    <a:p>
                      <a:pPr rtl="0" fontAlgn="t">
                        <a:spcBef>
                          <a:spcPts val="0"/>
                        </a:spcBef>
                        <a:spcAft>
                          <a:spcPts val="0"/>
                        </a:spcAft>
                      </a:pPr>
                      <a:r>
                        <a:rPr lang="en-IN" sz="1100" b="0" i="0" u="none" strike="noStrike">
                          <a:solidFill>
                            <a:srgbClr val="000000"/>
                          </a:solidFill>
                          <a:effectLst/>
                          <a:latin typeface="Arial" panose="020B0604020202020204" pitchFamily="34" charset="0"/>
                        </a:rPr>
                        <a:t>SIDHIKA MAHADIK,</a:t>
                      </a:r>
                      <a:endParaRPr lang="en-IN" sz="1100">
                        <a:effectLst/>
                      </a:endParaRPr>
                    </a:p>
                    <a:p>
                      <a:pPr rtl="0" fontAlgn="t">
                        <a:spcBef>
                          <a:spcPts val="0"/>
                        </a:spcBef>
                        <a:spcAft>
                          <a:spcPts val="0"/>
                        </a:spcAft>
                      </a:pPr>
                      <a:r>
                        <a:rPr lang="en-IN" sz="1100" b="0" i="0" u="none" strike="noStrike">
                          <a:solidFill>
                            <a:srgbClr val="000000"/>
                          </a:solidFill>
                          <a:effectLst/>
                          <a:latin typeface="Arial" panose="020B0604020202020204" pitchFamily="34" charset="0"/>
                        </a:rPr>
                        <a:t>SHILA JAWALE</a:t>
                      </a:r>
                      <a:endParaRPr lang="en-IN" sz="1100">
                        <a:effectLst/>
                      </a:endParaRPr>
                    </a:p>
                  </a:txBody>
                  <a:tcPr marL="63500" marR="63500" marT="63500" marB="63500"/>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Proceedings of the 3rd International Conference on Advances in Science &amp; Technology (ICAST) 2020</a:t>
                      </a:r>
                      <a:endParaRPr lang="en-IN" sz="1100" dirty="0">
                        <a:effectLst/>
                      </a:endParaRPr>
                    </a:p>
                  </a:txBody>
                  <a:tcPr marL="63500" marR="63500" marT="63500" marB="63500"/>
                </a:tc>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Decision tree regressor </a:t>
                      </a:r>
                      <a:endParaRPr lang="en-IN" sz="1100">
                        <a:effectLst/>
                      </a:endParaRPr>
                    </a:p>
                  </a:txBody>
                  <a:tcPr marL="63500" marR="63500" marT="63500" marB="63500"/>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The accuracy of the model obtained  was 89%</a:t>
                      </a:r>
                      <a:endParaRPr lang="en-IN" sz="1100" dirty="0">
                        <a:effectLst/>
                      </a:endParaRPr>
                    </a:p>
                  </a:txBody>
                  <a:tcPr marL="63500" marR="63500" marT="63500" marB="63500"/>
                </a:tc>
                <a:extLst>
                  <a:ext uri="{0D108BD9-81ED-4DB2-BD59-A6C34878D82A}">
                    <a16:rowId xmlns:a16="http://schemas.microsoft.com/office/drawing/2014/main" val="3579638170"/>
                  </a:ext>
                </a:extLst>
              </a:tr>
            </a:tbl>
          </a:graphicData>
        </a:graphic>
      </p:graphicFrame>
    </p:spTree>
    <p:extLst>
      <p:ext uri="{BB962C8B-B14F-4D97-AF65-F5344CB8AC3E}">
        <p14:creationId xmlns:p14="http://schemas.microsoft.com/office/powerpoint/2010/main" val="170240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pic>
        <p:nvPicPr>
          <p:cNvPr id="5" name="Picture 4"/>
          <p:cNvPicPr>
            <a:picLocks noChangeAspect="1"/>
          </p:cNvPicPr>
          <p:nvPr/>
        </p:nvPicPr>
        <p:blipFill>
          <a:blip r:embed="rId2"/>
          <a:stretch>
            <a:fillRect/>
          </a:stretch>
        </p:blipFill>
        <p:spPr>
          <a:xfrm>
            <a:off x="457200" y="1397000"/>
            <a:ext cx="8597900" cy="5283200"/>
          </a:xfrm>
          <a:prstGeom prst="rect">
            <a:avLst/>
          </a:prstGeom>
        </p:spPr>
      </p:pic>
      <p:sp>
        <p:nvSpPr>
          <p:cNvPr id="6" name="Rectangle 5"/>
          <p:cNvSpPr/>
          <p:nvPr/>
        </p:nvSpPr>
        <p:spPr>
          <a:xfrm>
            <a:off x="750257" y="310634"/>
            <a:ext cx="4825043"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800" b="0" i="0" u="none" strike="noStrike" kern="1200" cap="none" spc="0" normalizeH="0" baseline="0" noProof="0" dirty="0">
                <a:ln>
                  <a:noFill/>
                </a:ln>
                <a:solidFill>
                  <a:srgbClr val="47C3D3"/>
                </a:solidFill>
                <a:effectLst/>
                <a:uLnTx/>
                <a:uFillTx/>
                <a:latin typeface="Berlin Sans FB Demi" panose="020E0802020502020306" pitchFamily="34" charset="0"/>
                <a:ea typeface="+mn-ea"/>
                <a:cs typeface="+mn-cs"/>
              </a:rPr>
              <a:t>Proposed System</a:t>
            </a:r>
          </a:p>
        </p:txBody>
      </p:sp>
      <p:sp>
        <p:nvSpPr>
          <p:cNvPr id="7" name="Rectangle 6"/>
          <p:cNvSpPr/>
          <p:nvPr/>
        </p:nvSpPr>
        <p:spPr>
          <a:xfrm>
            <a:off x="9283700" y="3327400"/>
            <a:ext cx="2717800" cy="7112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Eras Demi ITC" panose="020B0805030504020804" pitchFamily="34" charset="0"/>
                <a:ea typeface="+mn-ea"/>
                <a:cs typeface="+mn-cs"/>
              </a:rPr>
              <a:t>House Prediction</a:t>
            </a:r>
          </a:p>
        </p:txBody>
      </p:sp>
      <p:grpSp>
        <p:nvGrpSpPr>
          <p:cNvPr id="25" name="Group 24"/>
          <p:cNvGrpSpPr/>
          <p:nvPr/>
        </p:nvGrpSpPr>
        <p:grpSpPr>
          <a:xfrm>
            <a:off x="9283700" y="1693341"/>
            <a:ext cx="2738967" cy="4172800"/>
            <a:chOff x="364818" y="1339253"/>
            <a:chExt cx="4178706" cy="6366235"/>
          </a:xfrm>
        </p:grpSpPr>
        <p:grpSp>
          <p:nvGrpSpPr>
            <p:cNvPr id="26" name="Group 25"/>
            <p:cNvGrpSpPr/>
            <p:nvPr/>
          </p:nvGrpSpPr>
          <p:grpSpPr>
            <a:xfrm>
              <a:off x="364818" y="1339253"/>
              <a:ext cx="4178706" cy="3117426"/>
              <a:chOff x="2287587" y="1937871"/>
              <a:chExt cx="2206625" cy="1646202"/>
            </a:xfrm>
            <a:solidFill>
              <a:schemeClr val="tx1">
                <a:alpha val="8000"/>
              </a:schemeClr>
            </a:solidFill>
          </p:grpSpPr>
          <p:sp>
            <p:nvSpPr>
              <p:cNvPr id="46" name="Rounded Rectangle 45"/>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47" name="Rounded Rectangle 46"/>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48" name="Rounded Rectangle 47"/>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9" name="Group 48"/>
              <p:cNvGrpSpPr/>
              <p:nvPr/>
            </p:nvGrpSpPr>
            <p:grpSpPr>
              <a:xfrm>
                <a:off x="2380456" y="2080738"/>
                <a:ext cx="1516062" cy="74666"/>
                <a:chOff x="2380456" y="2572537"/>
                <a:chExt cx="1516062" cy="63500"/>
              </a:xfrm>
              <a:grpFill/>
            </p:grpSpPr>
            <p:sp>
              <p:nvSpPr>
                <p:cNvPr id="62" name="Rounded Rectangle 61"/>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63" name="Rounded Rectangle 62"/>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0" name="Rounded Rectangle 49"/>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51" name="Rounded Rectangle 50"/>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52" name="Group 51"/>
              <p:cNvGrpSpPr/>
              <p:nvPr/>
            </p:nvGrpSpPr>
            <p:grpSpPr>
              <a:xfrm>
                <a:off x="2496429" y="2366473"/>
                <a:ext cx="1997783" cy="74666"/>
                <a:chOff x="2496429" y="2811430"/>
                <a:chExt cx="1997783" cy="63500"/>
              </a:xfrm>
              <a:grpFill/>
            </p:grpSpPr>
            <p:sp>
              <p:nvSpPr>
                <p:cNvPr id="60" name="Rounded Rectangle 59"/>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61" name="Rounded Rectangle 60"/>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3" name="Rounded Rectangle 52"/>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54" name="Rounded Rectangle 53"/>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55" name="Rounded Rectangle 54"/>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56" name="Rounded Rectangle 55"/>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57" name="Group 56"/>
              <p:cNvGrpSpPr/>
              <p:nvPr/>
            </p:nvGrpSpPr>
            <p:grpSpPr>
              <a:xfrm>
                <a:off x="2670261" y="2795076"/>
                <a:ext cx="1595351" cy="74666"/>
                <a:chOff x="2670261" y="3182904"/>
                <a:chExt cx="1595351" cy="63500"/>
              </a:xfrm>
              <a:grpFill/>
            </p:grpSpPr>
            <p:sp>
              <p:nvSpPr>
                <p:cNvPr id="58" name="Rounded Rectangle 57"/>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59" name="Rounded Rectangle 58"/>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27" name="Group 26"/>
            <p:cNvGrpSpPr/>
            <p:nvPr/>
          </p:nvGrpSpPr>
          <p:grpSpPr>
            <a:xfrm>
              <a:off x="364818" y="4588062"/>
              <a:ext cx="4178706" cy="3117426"/>
              <a:chOff x="2287587" y="1937871"/>
              <a:chExt cx="2206625" cy="1646202"/>
            </a:xfrm>
            <a:solidFill>
              <a:schemeClr val="tx1">
                <a:alpha val="8000"/>
              </a:schemeClr>
            </a:solidFill>
          </p:grpSpPr>
          <p:sp>
            <p:nvSpPr>
              <p:cNvPr id="28" name="Rounded Rectangle 27"/>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9" name="Rounded Rectangle 28"/>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Rounded Rectangle 29"/>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1" name="Group 30"/>
              <p:cNvGrpSpPr/>
              <p:nvPr/>
            </p:nvGrpSpPr>
            <p:grpSpPr>
              <a:xfrm>
                <a:off x="2380456" y="2080738"/>
                <a:ext cx="1516062" cy="74666"/>
                <a:chOff x="2380456" y="2572537"/>
                <a:chExt cx="1516062" cy="63500"/>
              </a:xfrm>
              <a:grpFill/>
            </p:grpSpPr>
            <p:sp>
              <p:nvSpPr>
                <p:cNvPr id="44" name="Rounded Rectangle 43"/>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45" name="Rounded Rectangle 44"/>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2" name="Rounded Rectangle 31"/>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3" name="Rounded Rectangle 32"/>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4" name="Group 33"/>
              <p:cNvGrpSpPr/>
              <p:nvPr/>
            </p:nvGrpSpPr>
            <p:grpSpPr>
              <a:xfrm>
                <a:off x="2496429" y="2366473"/>
                <a:ext cx="1997783" cy="74666"/>
                <a:chOff x="2496429" y="2811430"/>
                <a:chExt cx="1997783" cy="63500"/>
              </a:xfrm>
              <a:grpFill/>
            </p:grpSpPr>
            <p:sp>
              <p:nvSpPr>
                <p:cNvPr id="42" name="Rounded Rectangle 41"/>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Rounded Rectangle 42"/>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5" name="Rounded Rectangle 34"/>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6" name="Rounded Rectangle 35"/>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7" name="Rounded Rectangle 36"/>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8" name="Rounded Rectangle 37"/>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9" name="Group 38"/>
              <p:cNvGrpSpPr/>
              <p:nvPr/>
            </p:nvGrpSpPr>
            <p:grpSpPr>
              <a:xfrm>
                <a:off x="2670261" y="2795076"/>
                <a:ext cx="1595351" cy="74666"/>
                <a:chOff x="2670261" y="3182904"/>
                <a:chExt cx="1595351" cy="63500"/>
              </a:xfrm>
              <a:grpFill/>
            </p:grpSpPr>
            <p:sp>
              <p:nvSpPr>
                <p:cNvPr id="40" name="Rounded Rectangle 39"/>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41" name="Rounded Rectangle 40"/>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grpSp>
      </p:grpSp>
    </p:spTree>
    <p:extLst>
      <p:ext uri="{BB962C8B-B14F-4D97-AF65-F5344CB8AC3E}">
        <p14:creationId xmlns:p14="http://schemas.microsoft.com/office/powerpoint/2010/main" val="136159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pic>
        <p:nvPicPr>
          <p:cNvPr id="2" name="Picture 1"/>
          <p:cNvPicPr>
            <a:picLocks noChangeAspect="1"/>
          </p:cNvPicPr>
          <p:nvPr/>
        </p:nvPicPr>
        <p:blipFill>
          <a:blip r:embed="rId2"/>
          <a:stretch>
            <a:fillRect/>
          </a:stretch>
        </p:blipFill>
        <p:spPr>
          <a:xfrm>
            <a:off x="470857" y="1364882"/>
            <a:ext cx="8610600" cy="5270500"/>
          </a:xfrm>
          <a:prstGeom prst="rect">
            <a:avLst/>
          </a:prstGeom>
        </p:spPr>
      </p:pic>
      <p:sp>
        <p:nvSpPr>
          <p:cNvPr id="6" name="Rectangle 5"/>
          <p:cNvSpPr/>
          <p:nvPr/>
        </p:nvSpPr>
        <p:spPr>
          <a:xfrm>
            <a:off x="750257" y="310634"/>
            <a:ext cx="4825043"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800" b="0" i="0" u="none" strike="noStrike" kern="1200" cap="none" spc="0" normalizeH="0" baseline="0" noProof="0" dirty="0">
                <a:ln>
                  <a:noFill/>
                </a:ln>
                <a:solidFill>
                  <a:srgbClr val="47C3D3"/>
                </a:solidFill>
                <a:effectLst/>
                <a:uLnTx/>
                <a:uFillTx/>
                <a:latin typeface="Berlin Sans FB Demi" panose="020E0802020502020306" pitchFamily="34" charset="0"/>
                <a:ea typeface="+mn-ea"/>
                <a:cs typeface="+mn-cs"/>
              </a:rPr>
              <a:t>Proposed System</a:t>
            </a:r>
          </a:p>
        </p:txBody>
      </p:sp>
      <p:sp>
        <p:nvSpPr>
          <p:cNvPr id="4" name="Rectangle 3"/>
          <p:cNvSpPr/>
          <p:nvPr/>
        </p:nvSpPr>
        <p:spPr>
          <a:xfrm>
            <a:off x="9613900" y="3333750"/>
            <a:ext cx="2324100" cy="7112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Eras Demi ITC" panose="020B0805030504020804" pitchFamily="34" charset="0"/>
                <a:ea typeface="+mn-ea"/>
                <a:cs typeface="+mn-cs"/>
              </a:rPr>
              <a:t>Car Prediction</a:t>
            </a:r>
          </a:p>
        </p:txBody>
      </p:sp>
      <p:grpSp>
        <p:nvGrpSpPr>
          <p:cNvPr id="7" name="Group 6"/>
          <p:cNvGrpSpPr/>
          <p:nvPr/>
        </p:nvGrpSpPr>
        <p:grpSpPr>
          <a:xfrm>
            <a:off x="9406466" y="1756841"/>
            <a:ext cx="2738967" cy="4172800"/>
            <a:chOff x="364818" y="1339253"/>
            <a:chExt cx="4178706" cy="6366235"/>
          </a:xfrm>
        </p:grpSpPr>
        <p:grpSp>
          <p:nvGrpSpPr>
            <p:cNvPr id="8" name="Group 7"/>
            <p:cNvGrpSpPr/>
            <p:nvPr/>
          </p:nvGrpSpPr>
          <p:grpSpPr>
            <a:xfrm>
              <a:off x="364818" y="1339253"/>
              <a:ext cx="4178706" cy="3117426"/>
              <a:chOff x="2287587" y="1937871"/>
              <a:chExt cx="2206625" cy="1646202"/>
            </a:xfrm>
            <a:solidFill>
              <a:schemeClr val="tx1">
                <a:alpha val="8000"/>
              </a:schemeClr>
            </a:solidFill>
          </p:grpSpPr>
          <p:sp>
            <p:nvSpPr>
              <p:cNvPr id="28" name="Rounded Rectangle 27"/>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9" name="Rounded Rectangle 28"/>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Rounded Rectangle 29"/>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1" name="Group 30"/>
              <p:cNvGrpSpPr/>
              <p:nvPr/>
            </p:nvGrpSpPr>
            <p:grpSpPr>
              <a:xfrm>
                <a:off x="2380456" y="2080738"/>
                <a:ext cx="1516062" cy="74666"/>
                <a:chOff x="2380456" y="2572537"/>
                <a:chExt cx="1516062" cy="63500"/>
              </a:xfrm>
              <a:grpFill/>
            </p:grpSpPr>
            <p:sp>
              <p:nvSpPr>
                <p:cNvPr id="44" name="Rounded Rectangle 43"/>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45" name="Rounded Rectangle 44"/>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2" name="Rounded Rectangle 31"/>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3" name="Rounded Rectangle 32"/>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4" name="Group 33"/>
              <p:cNvGrpSpPr/>
              <p:nvPr/>
            </p:nvGrpSpPr>
            <p:grpSpPr>
              <a:xfrm>
                <a:off x="2496429" y="2366473"/>
                <a:ext cx="1997783" cy="74666"/>
                <a:chOff x="2496429" y="2811430"/>
                <a:chExt cx="1997783" cy="63500"/>
              </a:xfrm>
              <a:grpFill/>
            </p:grpSpPr>
            <p:sp>
              <p:nvSpPr>
                <p:cNvPr id="42" name="Rounded Rectangle 41"/>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Rounded Rectangle 42"/>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5" name="Rounded Rectangle 34"/>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6" name="Rounded Rectangle 35"/>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7" name="Rounded Rectangle 36"/>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8" name="Rounded Rectangle 37"/>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9" name="Group 38"/>
              <p:cNvGrpSpPr/>
              <p:nvPr/>
            </p:nvGrpSpPr>
            <p:grpSpPr>
              <a:xfrm>
                <a:off x="2670261" y="2795076"/>
                <a:ext cx="1595351" cy="74666"/>
                <a:chOff x="2670261" y="3182904"/>
                <a:chExt cx="1595351" cy="63500"/>
              </a:xfrm>
              <a:grpFill/>
            </p:grpSpPr>
            <p:sp>
              <p:nvSpPr>
                <p:cNvPr id="40" name="Rounded Rectangle 39"/>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41" name="Rounded Rectangle 40"/>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9" name="Group 8"/>
            <p:cNvGrpSpPr/>
            <p:nvPr/>
          </p:nvGrpSpPr>
          <p:grpSpPr>
            <a:xfrm>
              <a:off x="364818" y="4588062"/>
              <a:ext cx="4178706" cy="3117426"/>
              <a:chOff x="2287587" y="1937871"/>
              <a:chExt cx="2206625" cy="1646202"/>
            </a:xfrm>
            <a:solidFill>
              <a:schemeClr val="tx1">
                <a:alpha val="8000"/>
              </a:schemeClr>
            </a:solidFill>
          </p:grpSpPr>
          <p:sp>
            <p:nvSpPr>
              <p:cNvPr id="10" name="Rounded Rectangle 9"/>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Rounded Rectangle 10"/>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2" name="Rounded Rectangle 11"/>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3" name="Group 12"/>
              <p:cNvGrpSpPr/>
              <p:nvPr/>
            </p:nvGrpSpPr>
            <p:grpSpPr>
              <a:xfrm>
                <a:off x="2380456" y="2080738"/>
                <a:ext cx="1516062" cy="74666"/>
                <a:chOff x="2380456" y="2572537"/>
                <a:chExt cx="1516062" cy="63500"/>
              </a:xfrm>
              <a:grpFill/>
            </p:grpSpPr>
            <p:sp>
              <p:nvSpPr>
                <p:cNvPr id="26" name="Rounded Rectangle 25"/>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7" name="Rounded Rectangle 26"/>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Rounded Rectangle 13"/>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ounded Rectangle 14"/>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6" name="Group 15"/>
              <p:cNvGrpSpPr/>
              <p:nvPr/>
            </p:nvGrpSpPr>
            <p:grpSpPr>
              <a:xfrm>
                <a:off x="2496429" y="2366473"/>
                <a:ext cx="1997783" cy="74666"/>
                <a:chOff x="2496429" y="2811430"/>
                <a:chExt cx="1997783" cy="63500"/>
              </a:xfrm>
              <a:grpFill/>
            </p:grpSpPr>
            <p:sp>
              <p:nvSpPr>
                <p:cNvPr id="24" name="Rounded Rectangle 23"/>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5" name="Rounded Rectangle 24"/>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7" name="Rounded Rectangle 16"/>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Rounded Rectangle 17"/>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9" name="Rounded Rectangle 18"/>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0" name="Rounded Rectangle 19"/>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21" name="Group 20"/>
              <p:cNvGrpSpPr/>
              <p:nvPr/>
            </p:nvGrpSpPr>
            <p:grpSpPr>
              <a:xfrm>
                <a:off x="2670261" y="2795076"/>
                <a:ext cx="1595351" cy="74666"/>
                <a:chOff x="2670261" y="3182904"/>
                <a:chExt cx="1595351" cy="63500"/>
              </a:xfrm>
              <a:grpFill/>
            </p:grpSpPr>
            <p:sp>
              <p:nvSpPr>
                <p:cNvPr id="22" name="Rounded Rectangle 21"/>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3" name="Rounded Rectangle 22"/>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grpSp>
      </p:grpSp>
    </p:spTree>
    <p:extLst>
      <p:ext uri="{BB962C8B-B14F-4D97-AF65-F5344CB8AC3E}">
        <p14:creationId xmlns:p14="http://schemas.microsoft.com/office/powerpoint/2010/main" val="313029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517525"/>
            <a:ext cx="4406900" cy="757130"/>
          </a:xfrm>
        </p:spPr>
        <p:txBody>
          <a:bodyPr/>
          <a:lstStyle/>
          <a:p>
            <a:r>
              <a:rPr lang="en-IN" sz="4800" dirty="0">
                <a:solidFill>
                  <a:schemeClr val="accent2"/>
                </a:solidFill>
                <a:latin typeface="Berlin Sans FB Demi" panose="020E0802020502020306" pitchFamily="34" charset="0"/>
              </a:rPr>
              <a:t>Requirements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6" name="Round Diagonal Corner Rectangle 5"/>
          <p:cNvSpPr/>
          <p:nvPr/>
        </p:nvSpPr>
        <p:spPr>
          <a:xfrm>
            <a:off x="330374" y="1465545"/>
            <a:ext cx="5857484" cy="4874929"/>
          </a:xfrm>
          <a:prstGeom prst="round2DiagRect">
            <a:avLst/>
          </a:prstGeom>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User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Any android or IOS smartphone ,tablets PCs or Desktop </a:t>
            </a:r>
            <a:br>
              <a:rPr kumimoji="0" lang="en-US" sz="1800" b="0" i="0" u="none" strike="noStrike" kern="1200" cap="none" spc="0" normalizeH="0" baseline="0" noProof="0" dirty="0">
                <a:ln>
                  <a:noFill/>
                </a:ln>
                <a:solidFill>
                  <a:srgbClr val="FFFFFF"/>
                </a:solidFill>
                <a:effectLst/>
                <a:uLnTx/>
                <a:uFillTx/>
                <a:latin typeface="Arial"/>
                <a:ea typeface="+mn-ea"/>
                <a:cs typeface="+mn-cs"/>
              </a:rPr>
            </a:b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Developer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The Minimum system requirement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Operating System:   Windows 8 or later  64-bit Ubuntu 14.04+, Debian 8+, openSUSE 13.3+, or Fedora Linux 24+</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Processor: Intel Pentium 4 or later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Memory:2 GB minimum 4GB recommended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Screen resolution:1280x1024 or larger</a:t>
            </a:r>
          </a:p>
        </p:txBody>
      </p:sp>
      <p:sp>
        <p:nvSpPr>
          <p:cNvPr id="9" name="Round Diagonal Corner Rectangle 8"/>
          <p:cNvSpPr/>
          <p:nvPr/>
        </p:nvSpPr>
        <p:spPr>
          <a:xfrm>
            <a:off x="6901841" y="1440146"/>
            <a:ext cx="4756759" cy="4874929"/>
          </a:xfrm>
          <a:prstGeom prst="round2DiagRect">
            <a:avLst/>
          </a:prstGeom>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Software</a:t>
            </a:r>
            <a:endParaRPr kumimoji="0" lang="en-IN" sz="18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rPr>
              <a:t>Frontend technologies: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rPr>
              <a:t>HTML CSS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rPr>
              <a:t>Bootstrap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rPr>
              <a:t>Backend Technologies: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rPr>
              <a:t>Flask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rPr>
              <a:t>JavaScript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rPr>
              <a:t>Jupiter Notebook</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endParaRPr>
          </a:p>
        </p:txBody>
      </p:sp>
    </p:spTree>
    <p:extLst>
      <p:ext uri="{BB962C8B-B14F-4D97-AF65-F5344CB8AC3E}">
        <p14:creationId xmlns:p14="http://schemas.microsoft.com/office/powerpoint/2010/main" val="268603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down)">
                                      <p:cBhvr>
                                        <p:cTn id="19" dur="500"/>
                                        <p:tgtEl>
                                          <p:spTgt spid="6">
                                            <p:txEl>
                                              <p:pRg st="2" end="2"/>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down)">
                                      <p:cBhvr>
                                        <p:cTn id="22" dur="500"/>
                                        <p:tgtEl>
                                          <p:spTgt spid="6">
                                            <p:txEl>
                                              <p:pRg st="4" end="4"/>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wipe(down)">
                                      <p:cBhvr>
                                        <p:cTn id="25" dur="500"/>
                                        <p:tgtEl>
                                          <p:spTgt spid="6">
                                            <p:txEl>
                                              <p:pRg st="5" end="5"/>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wipe(down)">
                                      <p:cBhvr>
                                        <p:cTn id="28" dur="500"/>
                                        <p:tgtEl>
                                          <p:spTgt spid="6">
                                            <p:txEl>
                                              <p:pRg st="7" end="7"/>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wipe(down)">
                                      <p:cBhvr>
                                        <p:cTn id="31" dur="500"/>
                                        <p:tgtEl>
                                          <p:spTgt spid="6">
                                            <p:txEl>
                                              <p:pRg st="8" end="8"/>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wipe(down)">
                                      <p:cBhvr>
                                        <p:cTn id="34" dur="500"/>
                                        <p:tgtEl>
                                          <p:spTgt spid="6">
                                            <p:txEl>
                                              <p:pRg st="9" end="9"/>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wipe(down)">
                                      <p:cBhvr>
                                        <p:cTn id="37" dur="500"/>
                                        <p:tgtEl>
                                          <p:spTgt spid="6">
                                            <p:txEl>
                                              <p:pRg st="10" end="10"/>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wipe(down)">
                                      <p:cBhvr>
                                        <p:cTn id="40" dur="500"/>
                                        <p:tgtEl>
                                          <p:spTgt spid="6">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9">
                                            <p:txEl>
                                              <p:pRg st="0" end="0"/>
                                            </p:txEl>
                                          </p:spTgt>
                                        </p:tgtEl>
                                        <p:attrNameLst>
                                          <p:attrName>style.visibility</p:attrName>
                                        </p:attrNameLst>
                                      </p:cBhvr>
                                      <p:to>
                                        <p:strVal val="visible"/>
                                      </p:to>
                                    </p:set>
                                    <p:animEffect transition="in" filter="fade">
                                      <p:cBhvr>
                                        <p:cTn id="50" dur="1000"/>
                                        <p:tgtEl>
                                          <p:spTgt spid="9">
                                            <p:txEl>
                                              <p:pRg st="0" end="0"/>
                                            </p:txEl>
                                          </p:spTgt>
                                        </p:tgtEl>
                                      </p:cBhvr>
                                    </p:animEffect>
                                    <p:anim calcmode="lin" valueType="num">
                                      <p:cBhvr>
                                        <p:cTn id="51"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animEffect transition="in" filter="wipe(down)">
                                      <p:cBhvr>
                                        <p:cTn id="57" dur="500"/>
                                        <p:tgtEl>
                                          <p:spTgt spid="9">
                                            <p:txEl>
                                              <p:pRg st="2" end="2"/>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9">
                                            <p:txEl>
                                              <p:pRg st="4" end="4"/>
                                            </p:txEl>
                                          </p:spTgt>
                                        </p:tgtEl>
                                        <p:attrNameLst>
                                          <p:attrName>style.visibility</p:attrName>
                                        </p:attrNameLst>
                                      </p:cBhvr>
                                      <p:to>
                                        <p:strVal val="visible"/>
                                      </p:to>
                                    </p:set>
                                    <p:animEffect transition="in" filter="wipe(down)">
                                      <p:cBhvr>
                                        <p:cTn id="60" dur="500"/>
                                        <p:tgtEl>
                                          <p:spTgt spid="9">
                                            <p:txEl>
                                              <p:pRg st="4" end="4"/>
                                            </p:txEl>
                                          </p:spTgt>
                                        </p:tgtEl>
                                      </p:cBhvr>
                                    </p:animEffect>
                                  </p:childTnLst>
                                </p:cTn>
                              </p:par>
                              <p:par>
                                <p:cTn id="61" presetID="22" presetClass="entr" presetSubtype="4" fill="hold" nodeType="with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animEffect transition="in" filter="wipe(down)">
                                      <p:cBhvr>
                                        <p:cTn id="63" dur="500"/>
                                        <p:tgtEl>
                                          <p:spTgt spid="9">
                                            <p:txEl>
                                              <p:pRg st="5" end="5"/>
                                            </p:txEl>
                                          </p:spTgt>
                                        </p:tgtEl>
                                      </p:cBhvr>
                                    </p:animEffect>
                                  </p:childTnLst>
                                </p:cTn>
                              </p:par>
                              <p:par>
                                <p:cTn id="64" presetID="22" presetClass="entr" presetSubtype="4" fill="hold" nodeType="withEffect">
                                  <p:stCondLst>
                                    <p:cond delay="0"/>
                                  </p:stCondLst>
                                  <p:childTnLst>
                                    <p:set>
                                      <p:cBhvr>
                                        <p:cTn id="65" dur="1" fill="hold">
                                          <p:stCondLst>
                                            <p:cond delay="0"/>
                                          </p:stCondLst>
                                        </p:cTn>
                                        <p:tgtEl>
                                          <p:spTgt spid="9">
                                            <p:txEl>
                                              <p:pRg st="7" end="7"/>
                                            </p:txEl>
                                          </p:spTgt>
                                        </p:tgtEl>
                                        <p:attrNameLst>
                                          <p:attrName>style.visibility</p:attrName>
                                        </p:attrNameLst>
                                      </p:cBhvr>
                                      <p:to>
                                        <p:strVal val="visible"/>
                                      </p:to>
                                    </p:set>
                                    <p:animEffect transition="in" filter="wipe(down)">
                                      <p:cBhvr>
                                        <p:cTn id="66" dur="500"/>
                                        <p:tgtEl>
                                          <p:spTgt spid="9">
                                            <p:txEl>
                                              <p:pRg st="7" end="7"/>
                                            </p:txEl>
                                          </p:spTgt>
                                        </p:tgtEl>
                                      </p:cBhvr>
                                    </p:animEffect>
                                  </p:childTnLst>
                                </p:cTn>
                              </p:par>
                              <p:par>
                                <p:cTn id="67" presetID="22" presetClass="entr" presetSubtype="4" fill="hold" nodeType="withEffect">
                                  <p:stCondLst>
                                    <p:cond delay="0"/>
                                  </p:stCondLst>
                                  <p:childTnLst>
                                    <p:set>
                                      <p:cBhvr>
                                        <p:cTn id="68" dur="1" fill="hold">
                                          <p:stCondLst>
                                            <p:cond delay="0"/>
                                          </p:stCondLst>
                                        </p:cTn>
                                        <p:tgtEl>
                                          <p:spTgt spid="9">
                                            <p:txEl>
                                              <p:pRg st="9" end="9"/>
                                            </p:txEl>
                                          </p:spTgt>
                                        </p:tgtEl>
                                        <p:attrNameLst>
                                          <p:attrName>style.visibility</p:attrName>
                                        </p:attrNameLst>
                                      </p:cBhvr>
                                      <p:to>
                                        <p:strVal val="visible"/>
                                      </p:to>
                                    </p:set>
                                    <p:animEffect transition="in" filter="wipe(down)">
                                      <p:cBhvr>
                                        <p:cTn id="69" dur="500"/>
                                        <p:tgtEl>
                                          <p:spTgt spid="9">
                                            <p:txEl>
                                              <p:pRg st="9" end="9"/>
                                            </p:txEl>
                                          </p:spTgt>
                                        </p:tgtEl>
                                      </p:cBhvr>
                                    </p:animEffect>
                                  </p:childTnLst>
                                </p:cTn>
                              </p:par>
                              <p:par>
                                <p:cTn id="70" presetID="22" presetClass="entr" presetSubtype="4" fill="hold" nodeType="withEffect">
                                  <p:stCondLst>
                                    <p:cond delay="0"/>
                                  </p:stCondLst>
                                  <p:childTnLst>
                                    <p:set>
                                      <p:cBhvr>
                                        <p:cTn id="71" dur="1" fill="hold">
                                          <p:stCondLst>
                                            <p:cond delay="0"/>
                                          </p:stCondLst>
                                        </p:cTn>
                                        <p:tgtEl>
                                          <p:spTgt spid="9">
                                            <p:txEl>
                                              <p:pRg st="10" end="10"/>
                                            </p:txEl>
                                          </p:spTgt>
                                        </p:tgtEl>
                                        <p:attrNameLst>
                                          <p:attrName>style.visibility</p:attrName>
                                        </p:attrNameLst>
                                      </p:cBhvr>
                                      <p:to>
                                        <p:strVal val="visible"/>
                                      </p:to>
                                    </p:set>
                                    <p:animEffect transition="in" filter="wipe(down)">
                                      <p:cBhvr>
                                        <p:cTn id="72" dur="500"/>
                                        <p:tgtEl>
                                          <p:spTgt spid="9">
                                            <p:txEl>
                                              <p:pRg st="10" end="10"/>
                                            </p:txEl>
                                          </p:spTgt>
                                        </p:tgtEl>
                                      </p:cBhvr>
                                    </p:animEffect>
                                  </p:childTnLst>
                                </p:cTn>
                              </p:par>
                              <p:par>
                                <p:cTn id="73" presetID="22" presetClass="entr" presetSubtype="4" fill="hold" nodeType="withEffect">
                                  <p:stCondLst>
                                    <p:cond delay="0"/>
                                  </p:stCondLst>
                                  <p:childTnLst>
                                    <p:set>
                                      <p:cBhvr>
                                        <p:cTn id="74" dur="1" fill="hold">
                                          <p:stCondLst>
                                            <p:cond delay="0"/>
                                          </p:stCondLst>
                                        </p:cTn>
                                        <p:tgtEl>
                                          <p:spTgt spid="9">
                                            <p:txEl>
                                              <p:pRg st="11" end="11"/>
                                            </p:txEl>
                                          </p:spTgt>
                                        </p:tgtEl>
                                        <p:attrNameLst>
                                          <p:attrName>style.visibility</p:attrName>
                                        </p:attrNameLst>
                                      </p:cBhvr>
                                      <p:to>
                                        <p:strVal val="visible"/>
                                      </p:to>
                                    </p:set>
                                    <p:animEffect transition="in" filter="wipe(down)">
                                      <p:cBhvr>
                                        <p:cTn id="75"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606425"/>
            <a:ext cx="11214100" cy="757130"/>
          </a:xfrm>
        </p:spPr>
        <p:txBody>
          <a:bodyPr/>
          <a:lstStyle/>
          <a:p>
            <a:r>
              <a:rPr lang="en-IN" sz="4800" b="0" dirty="0">
                <a:solidFill>
                  <a:schemeClr val="accent2"/>
                </a:solidFill>
                <a:latin typeface="Berlin Sans FB Demi" panose="020E0802020502020306" pitchFamily="34" charset="0"/>
              </a:rPr>
              <a:t>Feasibility Study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4" name="Text Placeholder 3"/>
          <p:cNvSpPr>
            <a:spLocks noGrp="1"/>
          </p:cNvSpPr>
          <p:nvPr>
            <p:ph type="body" sz="quarter" idx="13"/>
          </p:nvPr>
        </p:nvSpPr>
        <p:spPr>
          <a:xfrm>
            <a:off x="291306" y="1728012"/>
            <a:ext cx="10274300" cy="4769625"/>
          </a:xfrm>
        </p:spPr>
        <p:txBody>
          <a:bodyPr>
            <a:normAutofit fontScale="77500" lnSpcReduction="20000"/>
          </a:bodyPr>
          <a:lstStyle/>
          <a:p>
            <a:pPr marL="342900" indent="-342900" algn="l">
              <a:lnSpc>
                <a:spcPct val="120000"/>
              </a:lnSpc>
              <a:buFont typeface="Wingdings" panose="05000000000000000000" pitchFamily="2" charset="2"/>
              <a:buChar char="v"/>
            </a:pPr>
            <a:r>
              <a:rPr lang="en-IN" sz="2200" b="1" dirty="0">
                <a:solidFill>
                  <a:schemeClr val="accent2"/>
                </a:solidFill>
                <a:latin typeface="Bahnschrift" panose="020B0502040204020203" pitchFamily="34" charset="0"/>
              </a:rPr>
              <a:t>Financial Feasibility </a:t>
            </a:r>
            <a:r>
              <a:rPr lang="en-IN" sz="2200" b="1" dirty="0">
                <a:latin typeface="Bahnschrift" panose="020B0502040204020203" pitchFamily="34" charset="0"/>
              </a:rPr>
              <a:t>:  </a:t>
            </a:r>
            <a:r>
              <a:rPr lang="en-IN" sz="2200" dirty="0">
                <a:latin typeface="Bahnschrift" panose="020B0502040204020203" pitchFamily="34" charset="0"/>
              </a:rPr>
              <a:t>As it is a Web Application this system does not require any amount of financial investment .  The financial requirements would be for the following : </a:t>
            </a:r>
          </a:p>
          <a:p>
            <a:pPr marL="857250" indent="-857250" algn="l">
              <a:lnSpc>
                <a:spcPct val="120000"/>
              </a:lnSpc>
              <a:buFont typeface="Arial" panose="020B0604020202020204" pitchFamily="34" charset="0"/>
              <a:buChar char="•"/>
            </a:pPr>
            <a:r>
              <a:rPr lang="en-IN" sz="2200" dirty="0">
                <a:latin typeface="Bahnschrift" panose="020B0502040204020203" pitchFamily="34" charset="0"/>
              </a:rPr>
              <a:t>Domain name .</a:t>
            </a:r>
          </a:p>
          <a:p>
            <a:pPr marL="857250" indent="-857250" algn="l">
              <a:lnSpc>
                <a:spcPct val="120000"/>
              </a:lnSpc>
              <a:buFont typeface="Arial" panose="020B0604020202020204" pitchFamily="34" charset="0"/>
              <a:buChar char="•"/>
            </a:pPr>
            <a:r>
              <a:rPr lang="en-IN" sz="2200" dirty="0">
                <a:latin typeface="Bahnschrift" panose="020B0502040204020203" pitchFamily="34" charset="0"/>
              </a:rPr>
              <a:t>Hosting .</a:t>
            </a:r>
          </a:p>
          <a:p>
            <a:pPr marL="857250" indent="-857250" algn="l">
              <a:lnSpc>
                <a:spcPct val="120000"/>
              </a:lnSpc>
              <a:buFont typeface="Arial" panose="020B0604020202020204" pitchFamily="34" charset="0"/>
              <a:buChar char="•"/>
            </a:pPr>
            <a:r>
              <a:rPr lang="en-IN" sz="2200" dirty="0">
                <a:latin typeface="Bahnschrift" panose="020B0502040204020203" pitchFamily="34" charset="0"/>
              </a:rPr>
              <a:t>AWS cloud storage .</a:t>
            </a:r>
          </a:p>
          <a:p>
            <a:pPr algn="l">
              <a:lnSpc>
                <a:spcPct val="120000"/>
              </a:lnSpc>
            </a:pPr>
            <a:endParaRPr lang="en-IN" sz="2200" dirty="0">
              <a:latin typeface="Bahnschrift" panose="020B0502040204020203" pitchFamily="34" charset="0"/>
            </a:endParaRPr>
          </a:p>
          <a:p>
            <a:pPr marL="342900" indent="-342900" algn="l">
              <a:lnSpc>
                <a:spcPct val="120000"/>
              </a:lnSpc>
              <a:buFont typeface="Wingdings" panose="05000000000000000000" pitchFamily="2" charset="2"/>
              <a:buChar char="v"/>
            </a:pPr>
            <a:r>
              <a:rPr lang="en-IN" sz="2200" b="1" dirty="0">
                <a:solidFill>
                  <a:schemeClr val="accent2"/>
                </a:solidFill>
                <a:latin typeface="Bahnschrift" panose="020B0502040204020203" pitchFamily="34" charset="0"/>
              </a:rPr>
              <a:t>Technical Feasibility </a:t>
            </a:r>
            <a:r>
              <a:rPr lang="en-IN" sz="2200" b="1" dirty="0">
                <a:latin typeface="Bahnschrift" panose="020B0502040204020203" pitchFamily="34" charset="0"/>
              </a:rPr>
              <a:t>: </a:t>
            </a:r>
            <a:r>
              <a:rPr lang="en-IN" sz="2200" dirty="0">
                <a:latin typeface="Bahnschrift" panose="020B0502040204020203" pitchFamily="34" charset="0"/>
              </a:rPr>
              <a:t>House and car price prediction is a complete web application build using ML , HTML , CSS , JS ,JS Node and many more . All the </a:t>
            </a:r>
            <a:r>
              <a:rPr lang="en-IN" sz="2200" dirty="0" err="1">
                <a:latin typeface="Bahnschrift" panose="020B0502040204020203" pitchFamily="34" charset="0"/>
              </a:rPr>
              <a:t>apis</a:t>
            </a:r>
            <a:r>
              <a:rPr lang="en-IN" sz="2200" dirty="0">
                <a:latin typeface="Bahnschrift" panose="020B0502040204020203" pitchFamily="34" charset="0"/>
              </a:rPr>
              <a:t> are properly functional and the response time is less than 2 seconds . maximum features related to this feature are achieved using these technologies.</a:t>
            </a:r>
          </a:p>
          <a:p>
            <a:pPr algn="l">
              <a:lnSpc>
                <a:spcPct val="120000"/>
              </a:lnSpc>
            </a:pPr>
            <a:endParaRPr lang="en-IN" sz="2200" dirty="0">
              <a:latin typeface="Bahnschrift" panose="020B0502040204020203" pitchFamily="34" charset="0"/>
            </a:endParaRPr>
          </a:p>
          <a:p>
            <a:pPr marL="342900" indent="-342900" algn="l">
              <a:lnSpc>
                <a:spcPct val="120000"/>
              </a:lnSpc>
              <a:buFont typeface="Wingdings" panose="05000000000000000000" pitchFamily="2" charset="2"/>
              <a:buChar char="v"/>
            </a:pPr>
            <a:r>
              <a:rPr lang="en-IN" sz="2200" b="1" dirty="0">
                <a:solidFill>
                  <a:schemeClr val="accent2"/>
                </a:solidFill>
                <a:latin typeface="Bahnschrift" panose="020B0502040204020203" pitchFamily="34" charset="0"/>
              </a:rPr>
              <a:t>Resources Feasibility </a:t>
            </a:r>
            <a:r>
              <a:rPr lang="en-IN" sz="2200" b="1" dirty="0">
                <a:latin typeface="Bahnschrift" panose="020B0502040204020203" pitchFamily="34" charset="0"/>
              </a:rPr>
              <a:t>: </a:t>
            </a:r>
            <a:r>
              <a:rPr lang="en-IN" sz="2200" dirty="0">
                <a:latin typeface="Bahnschrift" panose="020B0502040204020203" pitchFamily="34" charset="0"/>
              </a:rPr>
              <a:t>Resources that are required for the house and car price prediction project includes programing device(laptop), Hosting space (freely available) , programming tools(free available).</a:t>
            </a:r>
          </a:p>
          <a:p>
            <a:endParaRPr lang="en-IN" dirty="0"/>
          </a:p>
        </p:txBody>
      </p:sp>
      <p:grpSp>
        <p:nvGrpSpPr>
          <p:cNvPr id="5" name="Group 4"/>
          <p:cNvGrpSpPr/>
          <p:nvPr/>
        </p:nvGrpSpPr>
        <p:grpSpPr>
          <a:xfrm>
            <a:off x="9976642" y="2039471"/>
            <a:ext cx="1997076" cy="2074862"/>
            <a:chOff x="8685213" y="1268413"/>
            <a:chExt cx="1997076" cy="2074862"/>
          </a:xfrm>
          <a:solidFill>
            <a:schemeClr val="tx1">
              <a:lumMod val="85000"/>
              <a:lumOff val="15000"/>
            </a:schemeClr>
          </a:solidFill>
        </p:grpSpPr>
        <p:sp>
          <p:nvSpPr>
            <p:cNvPr id="6" name="Freeform 27"/>
            <p:cNvSpPr>
              <a:spLocks noEditPoints="1"/>
            </p:cNvSpPr>
            <p:nvPr/>
          </p:nvSpPr>
          <p:spPr bwMode="auto">
            <a:xfrm>
              <a:off x="8685213" y="1268413"/>
              <a:ext cx="1498600" cy="1555750"/>
            </a:xfrm>
            <a:custGeom>
              <a:avLst/>
              <a:gdLst>
                <a:gd name="T0" fmla="*/ 1270 w 2832"/>
                <a:gd name="T1" fmla="*/ 750 h 2941"/>
                <a:gd name="T2" fmla="*/ 1074 w 2832"/>
                <a:gd name="T3" fmla="*/ 821 h 2941"/>
                <a:gd name="T4" fmla="*/ 911 w 2832"/>
                <a:gd name="T5" fmla="*/ 946 h 2941"/>
                <a:gd name="T6" fmla="*/ 791 w 2832"/>
                <a:gd name="T7" fmla="*/ 1115 h 2941"/>
                <a:gd name="T8" fmla="*/ 721 w 2832"/>
                <a:gd name="T9" fmla="*/ 1319 h 2941"/>
                <a:gd name="T10" fmla="*/ 711 w 2832"/>
                <a:gd name="T11" fmla="*/ 1547 h 2941"/>
                <a:gd name="T12" fmla="*/ 762 w 2832"/>
                <a:gd name="T13" fmla="*/ 1761 h 2941"/>
                <a:gd name="T14" fmla="*/ 866 w 2832"/>
                <a:gd name="T15" fmla="*/ 1943 h 2941"/>
                <a:gd name="T16" fmla="*/ 1015 w 2832"/>
                <a:gd name="T17" fmla="*/ 2082 h 2941"/>
                <a:gd name="T18" fmla="*/ 1201 w 2832"/>
                <a:gd name="T19" fmla="*/ 2173 h 2941"/>
                <a:gd name="T20" fmla="*/ 1416 w 2832"/>
                <a:gd name="T21" fmla="*/ 2205 h 2941"/>
                <a:gd name="T22" fmla="*/ 1630 w 2832"/>
                <a:gd name="T23" fmla="*/ 2173 h 2941"/>
                <a:gd name="T24" fmla="*/ 1816 w 2832"/>
                <a:gd name="T25" fmla="*/ 2082 h 2941"/>
                <a:gd name="T26" fmla="*/ 1965 w 2832"/>
                <a:gd name="T27" fmla="*/ 1943 h 2941"/>
                <a:gd name="T28" fmla="*/ 2068 w 2832"/>
                <a:gd name="T29" fmla="*/ 1761 h 2941"/>
                <a:gd name="T30" fmla="*/ 2120 w 2832"/>
                <a:gd name="T31" fmla="*/ 1547 h 2941"/>
                <a:gd name="T32" fmla="*/ 2110 w 2832"/>
                <a:gd name="T33" fmla="*/ 1319 h 2941"/>
                <a:gd name="T34" fmla="*/ 2040 w 2832"/>
                <a:gd name="T35" fmla="*/ 1115 h 2941"/>
                <a:gd name="T36" fmla="*/ 1920 w 2832"/>
                <a:gd name="T37" fmla="*/ 946 h 2941"/>
                <a:gd name="T38" fmla="*/ 1758 w 2832"/>
                <a:gd name="T39" fmla="*/ 821 h 2941"/>
                <a:gd name="T40" fmla="*/ 1562 w 2832"/>
                <a:gd name="T41" fmla="*/ 750 h 2941"/>
                <a:gd name="T42" fmla="*/ 1180 w 2832"/>
                <a:gd name="T43" fmla="*/ 0 h 2941"/>
                <a:gd name="T44" fmla="*/ 1813 w 2832"/>
                <a:gd name="T45" fmla="*/ 313 h 2941"/>
                <a:gd name="T46" fmla="*/ 1982 w 2832"/>
                <a:gd name="T47" fmla="*/ 392 h 2941"/>
                <a:gd name="T48" fmla="*/ 2454 w 2832"/>
                <a:gd name="T49" fmla="*/ 882 h 2941"/>
                <a:gd name="T50" fmla="*/ 2510 w 2832"/>
                <a:gd name="T51" fmla="*/ 1004 h 2941"/>
                <a:gd name="T52" fmla="*/ 2549 w 2832"/>
                <a:gd name="T53" fmla="*/ 1128 h 2941"/>
                <a:gd name="T54" fmla="*/ 2549 w 2832"/>
                <a:gd name="T55" fmla="*/ 1814 h 2941"/>
                <a:gd name="T56" fmla="*/ 2485 w 2832"/>
                <a:gd name="T57" fmla="*/ 2002 h 2941"/>
                <a:gd name="T58" fmla="*/ 2265 w 2832"/>
                <a:gd name="T59" fmla="*/ 2696 h 2941"/>
                <a:gd name="T60" fmla="*/ 1904 w 2832"/>
                <a:gd name="T61" fmla="*/ 2590 h 2941"/>
                <a:gd name="T62" fmla="*/ 1783 w 2832"/>
                <a:gd name="T63" fmla="*/ 2634 h 2941"/>
                <a:gd name="T64" fmla="*/ 1180 w 2832"/>
                <a:gd name="T65" fmla="*/ 2941 h 2941"/>
                <a:gd name="T66" fmla="*/ 982 w 2832"/>
                <a:gd name="T67" fmla="*/ 2582 h 2941"/>
                <a:gd name="T68" fmla="*/ 589 w 2832"/>
                <a:gd name="T69" fmla="*/ 2670 h 2941"/>
                <a:gd name="T70" fmla="*/ 355 w 2832"/>
                <a:gd name="T71" fmla="*/ 2019 h 2941"/>
                <a:gd name="T72" fmla="*/ 308 w 2832"/>
                <a:gd name="T73" fmla="*/ 1893 h 2941"/>
                <a:gd name="T74" fmla="*/ 0 w 2832"/>
                <a:gd name="T75" fmla="*/ 1716 h 2941"/>
                <a:gd name="T76" fmla="*/ 324 w 2832"/>
                <a:gd name="T77" fmla="*/ 1082 h 2941"/>
                <a:gd name="T78" fmla="*/ 400 w 2832"/>
                <a:gd name="T79" fmla="*/ 907 h 2941"/>
                <a:gd name="T80" fmla="*/ 848 w 2832"/>
                <a:gd name="T81" fmla="*/ 392 h 2941"/>
                <a:gd name="T82" fmla="*/ 967 w 2832"/>
                <a:gd name="T83" fmla="*/ 334 h 2941"/>
                <a:gd name="T84" fmla="*/ 1085 w 2832"/>
                <a:gd name="T85" fmla="*/ 29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32" h="2941">
                  <a:moveTo>
                    <a:pt x="1416" y="734"/>
                  </a:moveTo>
                  <a:lnTo>
                    <a:pt x="1341" y="738"/>
                  </a:lnTo>
                  <a:lnTo>
                    <a:pt x="1270" y="750"/>
                  </a:lnTo>
                  <a:lnTo>
                    <a:pt x="1201" y="766"/>
                  </a:lnTo>
                  <a:lnTo>
                    <a:pt x="1136" y="791"/>
                  </a:lnTo>
                  <a:lnTo>
                    <a:pt x="1074" y="821"/>
                  </a:lnTo>
                  <a:lnTo>
                    <a:pt x="1015" y="857"/>
                  </a:lnTo>
                  <a:lnTo>
                    <a:pt x="961" y="899"/>
                  </a:lnTo>
                  <a:lnTo>
                    <a:pt x="911" y="946"/>
                  </a:lnTo>
                  <a:lnTo>
                    <a:pt x="866" y="998"/>
                  </a:lnTo>
                  <a:lnTo>
                    <a:pt x="826" y="1055"/>
                  </a:lnTo>
                  <a:lnTo>
                    <a:pt x="791" y="1115"/>
                  </a:lnTo>
                  <a:lnTo>
                    <a:pt x="762" y="1180"/>
                  </a:lnTo>
                  <a:lnTo>
                    <a:pt x="738" y="1247"/>
                  </a:lnTo>
                  <a:lnTo>
                    <a:pt x="721" y="1319"/>
                  </a:lnTo>
                  <a:lnTo>
                    <a:pt x="711" y="1394"/>
                  </a:lnTo>
                  <a:lnTo>
                    <a:pt x="707" y="1471"/>
                  </a:lnTo>
                  <a:lnTo>
                    <a:pt x="711" y="1547"/>
                  </a:lnTo>
                  <a:lnTo>
                    <a:pt x="721" y="1622"/>
                  </a:lnTo>
                  <a:lnTo>
                    <a:pt x="738" y="1693"/>
                  </a:lnTo>
                  <a:lnTo>
                    <a:pt x="762" y="1761"/>
                  </a:lnTo>
                  <a:lnTo>
                    <a:pt x="791" y="1826"/>
                  </a:lnTo>
                  <a:lnTo>
                    <a:pt x="826" y="1885"/>
                  </a:lnTo>
                  <a:lnTo>
                    <a:pt x="866" y="1943"/>
                  </a:lnTo>
                  <a:lnTo>
                    <a:pt x="911" y="1994"/>
                  </a:lnTo>
                  <a:lnTo>
                    <a:pt x="961" y="2041"/>
                  </a:lnTo>
                  <a:lnTo>
                    <a:pt x="1015" y="2082"/>
                  </a:lnTo>
                  <a:lnTo>
                    <a:pt x="1074" y="2118"/>
                  </a:lnTo>
                  <a:lnTo>
                    <a:pt x="1136" y="2149"/>
                  </a:lnTo>
                  <a:lnTo>
                    <a:pt x="1201" y="2173"/>
                  </a:lnTo>
                  <a:lnTo>
                    <a:pt x="1270" y="2191"/>
                  </a:lnTo>
                  <a:lnTo>
                    <a:pt x="1341" y="2201"/>
                  </a:lnTo>
                  <a:lnTo>
                    <a:pt x="1416" y="2205"/>
                  </a:lnTo>
                  <a:lnTo>
                    <a:pt x="1490" y="2201"/>
                  </a:lnTo>
                  <a:lnTo>
                    <a:pt x="1562" y="2191"/>
                  </a:lnTo>
                  <a:lnTo>
                    <a:pt x="1630" y="2173"/>
                  </a:lnTo>
                  <a:lnTo>
                    <a:pt x="1696" y="2149"/>
                  </a:lnTo>
                  <a:lnTo>
                    <a:pt x="1758" y="2118"/>
                  </a:lnTo>
                  <a:lnTo>
                    <a:pt x="1816" y="2082"/>
                  </a:lnTo>
                  <a:lnTo>
                    <a:pt x="1869" y="2041"/>
                  </a:lnTo>
                  <a:lnTo>
                    <a:pt x="1920" y="1994"/>
                  </a:lnTo>
                  <a:lnTo>
                    <a:pt x="1965" y="1943"/>
                  </a:lnTo>
                  <a:lnTo>
                    <a:pt x="2005" y="1885"/>
                  </a:lnTo>
                  <a:lnTo>
                    <a:pt x="2040" y="1826"/>
                  </a:lnTo>
                  <a:lnTo>
                    <a:pt x="2068" y="1761"/>
                  </a:lnTo>
                  <a:lnTo>
                    <a:pt x="2092" y="1693"/>
                  </a:lnTo>
                  <a:lnTo>
                    <a:pt x="2110" y="1622"/>
                  </a:lnTo>
                  <a:lnTo>
                    <a:pt x="2120" y="1547"/>
                  </a:lnTo>
                  <a:lnTo>
                    <a:pt x="2123" y="1471"/>
                  </a:lnTo>
                  <a:lnTo>
                    <a:pt x="2120" y="1394"/>
                  </a:lnTo>
                  <a:lnTo>
                    <a:pt x="2110" y="1319"/>
                  </a:lnTo>
                  <a:lnTo>
                    <a:pt x="2092" y="1247"/>
                  </a:lnTo>
                  <a:lnTo>
                    <a:pt x="2068" y="1180"/>
                  </a:lnTo>
                  <a:lnTo>
                    <a:pt x="2040" y="1115"/>
                  </a:lnTo>
                  <a:lnTo>
                    <a:pt x="2005" y="1055"/>
                  </a:lnTo>
                  <a:lnTo>
                    <a:pt x="1965" y="998"/>
                  </a:lnTo>
                  <a:lnTo>
                    <a:pt x="1920" y="946"/>
                  </a:lnTo>
                  <a:lnTo>
                    <a:pt x="1869" y="899"/>
                  </a:lnTo>
                  <a:lnTo>
                    <a:pt x="1816" y="857"/>
                  </a:lnTo>
                  <a:lnTo>
                    <a:pt x="1758" y="821"/>
                  </a:lnTo>
                  <a:lnTo>
                    <a:pt x="1696" y="791"/>
                  </a:lnTo>
                  <a:lnTo>
                    <a:pt x="1630" y="766"/>
                  </a:lnTo>
                  <a:lnTo>
                    <a:pt x="1562" y="750"/>
                  </a:lnTo>
                  <a:lnTo>
                    <a:pt x="1490" y="738"/>
                  </a:lnTo>
                  <a:lnTo>
                    <a:pt x="1416" y="734"/>
                  </a:lnTo>
                  <a:close/>
                  <a:moveTo>
                    <a:pt x="1180" y="0"/>
                  </a:moveTo>
                  <a:lnTo>
                    <a:pt x="1652" y="0"/>
                  </a:lnTo>
                  <a:lnTo>
                    <a:pt x="1747" y="295"/>
                  </a:lnTo>
                  <a:lnTo>
                    <a:pt x="1813" y="313"/>
                  </a:lnTo>
                  <a:lnTo>
                    <a:pt x="1872" y="334"/>
                  </a:lnTo>
                  <a:lnTo>
                    <a:pt x="1928" y="360"/>
                  </a:lnTo>
                  <a:lnTo>
                    <a:pt x="1982" y="392"/>
                  </a:lnTo>
                  <a:lnTo>
                    <a:pt x="2242" y="269"/>
                  </a:lnTo>
                  <a:lnTo>
                    <a:pt x="2595" y="588"/>
                  </a:lnTo>
                  <a:lnTo>
                    <a:pt x="2454" y="882"/>
                  </a:lnTo>
                  <a:lnTo>
                    <a:pt x="2475" y="921"/>
                  </a:lnTo>
                  <a:lnTo>
                    <a:pt x="2494" y="963"/>
                  </a:lnTo>
                  <a:lnTo>
                    <a:pt x="2510" y="1004"/>
                  </a:lnTo>
                  <a:lnTo>
                    <a:pt x="2524" y="1047"/>
                  </a:lnTo>
                  <a:lnTo>
                    <a:pt x="2536" y="1089"/>
                  </a:lnTo>
                  <a:lnTo>
                    <a:pt x="2549" y="1128"/>
                  </a:lnTo>
                  <a:lnTo>
                    <a:pt x="2832" y="1225"/>
                  </a:lnTo>
                  <a:lnTo>
                    <a:pt x="2832" y="1716"/>
                  </a:lnTo>
                  <a:lnTo>
                    <a:pt x="2549" y="1814"/>
                  </a:lnTo>
                  <a:lnTo>
                    <a:pt x="2530" y="1883"/>
                  </a:lnTo>
                  <a:lnTo>
                    <a:pt x="2510" y="1945"/>
                  </a:lnTo>
                  <a:lnTo>
                    <a:pt x="2485" y="2002"/>
                  </a:lnTo>
                  <a:lnTo>
                    <a:pt x="2454" y="2058"/>
                  </a:lnTo>
                  <a:lnTo>
                    <a:pt x="2595" y="2352"/>
                  </a:lnTo>
                  <a:lnTo>
                    <a:pt x="2265" y="2696"/>
                  </a:lnTo>
                  <a:lnTo>
                    <a:pt x="1982" y="2548"/>
                  </a:lnTo>
                  <a:lnTo>
                    <a:pt x="1945" y="2571"/>
                  </a:lnTo>
                  <a:lnTo>
                    <a:pt x="1904" y="2590"/>
                  </a:lnTo>
                  <a:lnTo>
                    <a:pt x="1864" y="2607"/>
                  </a:lnTo>
                  <a:lnTo>
                    <a:pt x="1823" y="2621"/>
                  </a:lnTo>
                  <a:lnTo>
                    <a:pt x="1783" y="2634"/>
                  </a:lnTo>
                  <a:lnTo>
                    <a:pt x="1747" y="2647"/>
                  </a:lnTo>
                  <a:lnTo>
                    <a:pt x="1652" y="2941"/>
                  </a:lnTo>
                  <a:lnTo>
                    <a:pt x="1180" y="2941"/>
                  </a:lnTo>
                  <a:lnTo>
                    <a:pt x="1110" y="2622"/>
                  </a:lnTo>
                  <a:lnTo>
                    <a:pt x="1042" y="2603"/>
                  </a:lnTo>
                  <a:lnTo>
                    <a:pt x="982" y="2582"/>
                  </a:lnTo>
                  <a:lnTo>
                    <a:pt x="926" y="2556"/>
                  </a:lnTo>
                  <a:lnTo>
                    <a:pt x="873" y="2523"/>
                  </a:lnTo>
                  <a:lnTo>
                    <a:pt x="589" y="2670"/>
                  </a:lnTo>
                  <a:lnTo>
                    <a:pt x="259" y="2328"/>
                  </a:lnTo>
                  <a:lnTo>
                    <a:pt x="378" y="2058"/>
                  </a:lnTo>
                  <a:lnTo>
                    <a:pt x="355" y="2019"/>
                  </a:lnTo>
                  <a:lnTo>
                    <a:pt x="338" y="1979"/>
                  </a:lnTo>
                  <a:lnTo>
                    <a:pt x="322" y="1936"/>
                  </a:lnTo>
                  <a:lnTo>
                    <a:pt x="308" y="1893"/>
                  </a:lnTo>
                  <a:lnTo>
                    <a:pt x="295" y="1853"/>
                  </a:lnTo>
                  <a:lnTo>
                    <a:pt x="283" y="1814"/>
                  </a:lnTo>
                  <a:lnTo>
                    <a:pt x="0" y="1716"/>
                  </a:lnTo>
                  <a:lnTo>
                    <a:pt x="0" y="1225"/>
                  </a:lnTo>
                  <a:lnTo>
                    <a:pt x="307" y="1152"/>
                  </a:lnTo>
                  <a:lnTo>
                    <a:pt x="324" y="1082"/>
                  </a:lnTo>
                  <a:lnTo>
                    <a:pt x="345" y="1020"/>
                  </a:lnTo>
                  <a:lnTo>
                    <a:pt x="369" y="963"/>
                  </a:lnTo>
                  <a:lnTo>
                    <a:pt x="400" y="907"/>
                  </a:lnTo>
                  <a:lnTo>
                    <a:pt x="259" y="613"/>
                  </a:lnTo>
                  <a:lnTo>
                    <a:pt x="589" y="269"/>
                  </a:lnTo>
                  <a:lnTo>
                    <a:pt x="848" y="392"/>
                  </a:lnTo>
                  <a:lnTo>
                    <a:pt x="886" y="370"/>
                  </a:lnTo>
                  <a:lnTo>
                    <a:pt x="926" y="351"/>
                  </a:lnTo>
                  <a:lnTo>
                    <a:pt x="967" y="334"/>
                  </a:lnTo>
                  <a:lnTo>
                    <a:pt x="1009" y="319"/>
                  </a:lnTo>
                  <a:lnTo>
                    <a:pt x="1049" y="306"/>
                  </a:lnTo>
                  <a:lnTo>
                    <a:pt x="1085" y="295"/>
                  </a:lnTo>
                  <a:lnTo>
                    <a:pt x="11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Freeform 28"/>
            <p:cNvSpPr>
              <a:spLocks/>
            </p:cNvSpPr>
            <p:nvPr/>
          </p:nvSpPr>
          <p:spPr bwMode="auto">
            <a:xfrm>
              <a:off x="9247188" y="1852613"/>
              <a:ext cx="374650" cy="387350"/>
            </a:xfrm>
            <a:custGeom>
              <a:avLst/>
              <a:gdLst>
                <a:gd name="T0" fmla="*/ 354 w 707"/>
                <a:gd name="T1" fmla="*/ 0 h 734"/>
                <a:gd name="T2" fmla="*/ 406 w 707"/>
                <a:gd name="T3" fmla="*/ 4 h 734"/>
                <a:gd name="T4" fmla="*/ 456 w 707"/>
                <a:gd name="T5" fmla="*/ 16 h 734"/>
                <a:gd name="T6" fmla="*/ 502 w 707"/>
                <a:gd name="T7" fmla="*/ 34 h 734"/>
                <a:gd name="T8" fmla="*/ 546 w 707"/>
                <a:gd name="T9" fmla="*/ 60 h 734"/>
                <a:gd name="T10" fmla="*/ 586 w 707"/>
                <a:gd name="T11" fmla="*/ 90 h 734"/>
                <a:gd name="T12" fmla="*/ 621 w 707"/>
                <a:gd name="T13" fmla="*/ 126 h 734"/>
                <a:gd name="T14" fmla="*/ 650 w 707"/>
                <a:gd name="T15" fmla="*/ 168 h 734"/>
                <a:gd name="T16" fmla="*/ 675 w 707"/>
                <a:gd name="T17" fmla="*/ 212 h 734"/>
                <a:gd name="T18" fmla="*/ 692 w 707"/>
                <a:gd name="T19" fmla="*/ 261 h 734"/>
                <a:gd name="T20" fmla="*/ 704 w 707"/>
                <a:gd name="T21" fmla="*/ 313 h 734"/>
                <a:gd name="T22" fmla="*/ 707 w 707"/>
                <a:gd name="T23" fmla="*/ 368 h 734"/>
                <a:gd name="T24" fmla="*/ 704 w 707"/>
                <a:gd name="T25" fmla="*/ 421 h 734"/>
                <a:gd name="T26" fmla="*/ 692 w 707"/>
                <a:gd name="T27" fmla="*/ 473 h 734"/>
                <a:gd name="T28" fmla="*/ 675 w 707"/>
                <a:gd name="T29" fmla="*/ 522 h 734"/>
                <a:gd name="T30" fmla="*/ 650 w 707"/>
                <a:gd name="T31" fmla="*/ 567 h 734"/>
                <a:gd name="T32" fmla="*/ 621 w 707"/>
                <a:gd name="T33" fmla="*/ 608 h 734"/>
                <a:gd name="T34" fmla="*/ 586 w 707"/>
                <a:gd name="T35" fmla="*/ 645 h 734"/>
                <a:gd name="T36" fmla="*/ 546 w 707"/>
                <a:gd name="T37" fmla="*/ 676 h 734"/>
                <a:gd name="T38" fmla="*/ 502 w 707"/>
                <a:gd name="T39" fmla="*/ 700 h 734"/>
                <a:gd name="T40" fmla="*/ 456 w 707"/>
                <a:gd name="T41" fmla="*/ 719 h 734"/>
                <a:gd name="T42" fmla="*/ 406 w 707"/>
                <a:gd name="T43" fmla="*/ 730 h 734"/>
                <a:gd name="T44" fmla="*/ 354 w 707"/>
                <a:gd name="T45" fmla="*/ 734 h 734"/>
                <a:gd name="T46" fmla="*/ 302 w 707"/>
                <a:gd name="T47" fmla="*/ 730 h 734"/>
                <a:gd name="T48" fmla="*/ 252 w 707"/>
                <a:gd name="T49" fmla="*/ 719 h 734"/>
                <a:gd name="T50" fmla="*/ 204 w 707"/>
                <a:gd name="T51" fmla="*/ 700 h 734"/>
                <a:gd name="T52" fmla="*/ 161 w 707"/>
                <a:gd name="T53" fmla="*/ 676 h 734"/>
                <a:gd name="T54" fmla="*/ 122 w 707"/>
                <a:gd name="T55" fmla="*/ 645 h 734"/>
                <a:gd name="T56" fmla="*/ 87 w 707"/>
                <a:gd name="T57" fmla="*/ 608 h 734"/>
                <a:gd name="T58" fmla="*/ 57 w 707"/>
                <a:gd name="T59" fmla="*/ 567 h 734"/>
                <a:gd name="T60" fmla="*/ 33 w 707"/>
                <a:gd name="T61" fmla="*/ 522 h 734"/>
                <a:gd name="T62" fmla="*/ 15 w 707"/>
                <a:gd name="T63" fmla="*/ 473 h 734"/>
                <a:gd name="T64" fmla="*/ 4 w 707"/>
                <a:gd name="T65" fmla="*/ 421 h 734"/>
                <a:gd name="T66" fmla="*/ 0 w 707"/>
                <a:gd name="T67" fmla="*/ 368 h 734"/>
                <a:gd name="T68" fmla="*/ 4 w 707"/>
                <a:gd name="T69" fmla="*/ 313 h 734"/>
                <a:gd name="T70" fmla="*/ 15 w 707"/>
                <a:gd name="T71" fmla="*/ 261 h 734"/>
                <a:gd name="T72" fmla="*/ 33 w 707"/>
                <a:gd name="T73" fmla="*/ 212 h 734"/>
                <a:gd name="T74" fmla="*/ 57 w 707"/>
                <a:gd name="T75" fmla="*/ 168 h 734"/>
                <a:gd name="T76" fmla="*/ 87 w 707"/>
                <a:gd name="T77" fmla="*/ 126 h 734"/>
                <a:gd name="T78" fmla="*/ 122 w 707"/>
                <a:gd name="T79" fmla="*/ 90 h 734"/>
                <a:gd name="T80" fmla="*/ 161 w 707"/>
                <a:gd name="T81" fmla="*/ 60 h 734"/>
                <a:gd name="T82" fmla="*/ 204 w 707"/>
                <a:gd name="T83" fmla="*/ 34 h 734"/>
                <a:gd name="T84" fmla="*/ 252 w 707"/>
                <a:gd name="T85" fmla="*/ 16 h 734"/>
                <a:gd name="T86" fmla="*/ 302 w 707"/>
                <a:gd name="T87" fmla="*/ 4 h 734"/>
                <a:gd name="T88" fmla="*/ 354 w 707"/>
                <a:gd name="T89"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7" h="734">
                  <a:moveTo>
                    <a:pt x="354" y="0"/>
                  </a:moveTo>
                  <a:lnTo>
                    <a:pt x="406" y="4"/>
                  </a:lnTo>
                  <a:lnTo>
                    <a:pt x="456" y="16"/>
                  </a:lnTo>
                  <a:lnTo>
                    <a:pt x="502" y="34"/>
                  </a:lnTo>
                  <a:lnTo>
                    <a:pt x="546" y="60"/>
                  </a:lnTo>
                  <a:lnTo>
                    <a:pt x="586" y="90"/>
                  </a:lnTo>
                  <a:lnTo>
                    <a:pt x="621" y="126"/>
                  </a:lnTo>
                  <a:lnTo>
                    <a:pt x="650" y="168"/>
                  </a:lnTo>
                  <a:lnTo>
                    <a:pt x="675" y="212"/>
                  </a:lnTo>
                  <a:lnTo>
                    <a:pt x="692" y="261"/>
                  </a:lnTo>
                  <a:lnTo>
                    <a:pt x="704" y="313"/>
                  </a:lnTo>
                  <a:lnTo>
                    <a:pt x="707" y="368"/>
                  </a:lnTo>
                  <a:lnTo>
                    <a:pt x="704" y="421"/>
                  </a:lnTo>
                  <a:lnTo>
                    <a:pt x="692" y="473"/>
                  </a:lnTo>
                  <a:lnTo>
                    <a:pt x="675" y="522"/>
                  </a:lnTo>
                  <a:lnTo>
                    <a:pt x="650" y="567"/>
                  </a:lnTo>
                  <a:lnTo>
                    <a:pt x="621" y="608"/>
                  </a:lnTo>
                  <a:lnTo>
                    <a:pt x="586" y="645"/>
                  </a:lnTo>
                  <a:lnTo>
                    <a:pt x="546" y="676"/>
                  </a:lnTo>
                  <a:lnTo>
                    <a:pt x="502" y="700"/>
                  </a:lnTo>
                  <a:lnTo>
                    <a:pt x="456" y="719"/>
                  </a:lnTo>
                  <a:lnTo>
                    <a:pt x="406" y="730"/>
                  </a:lnTo>
                  <a:lnTo>
                    <a:pt x="354" y="734"/>
                  </a:lnTo>
                  <a:lnTo>
                    <a:pt x="302" y="730"/>
                  </a:lnTo>
                  <a:lnTo>
                    <a:pt x="252" y="719"/>
                  </a:lnTo>
                  <a:lnTo>
                    <a:pt x="204" y="700"/>
                  </a:lnTo>
                  <a:lnTo>
                    <a:pt x="161" y="676"/>
                  </a:lnTo>
                  <a:lnTo>
                    <a:pt x="122" y="645"/>
                  </a:lnTo>
                  <a:lnTo>
                    <a:pt x="87" y="608"/>
                  </a:lnTo>
                  <a:lnTo>
                    <a:pt x="57" y="567"/>
                  </a:lnTo>
                  <a:lnTo>
                    <a:pt x="33" y="522"/>
                  </a:lnTo>
                  <a:lnTo>
                    <a:pt x="15" y="473"/>
                  </a:lnTo>
                  <a:lnTo>
                    <a:pt x="4" y="421"/>
                  </a:lnTo>
                  <a:lnTo>
                    <a:pt x="0" y="368"/>
                  </a:lnTo>
                  <a:lnTo>
                    <a:pt x="4" y="313"/>
                  </a:lnTo>
                  <a:lnTo>
                    <a:pt x="15" y="261"/>
                  </a:lnTo>
                  <a:lnTo>
                    <a:pt x="33" y="212"/>
                  </a:lnTo>
                  <a:lnTo>
                    <a:pt x="57" y="168"/>
                  </a:lnTo>
                  <a:lnTo>
                    <a:pt x="87" y="126"/>
                  </a:lnTo>
                  <a:lnTo>
                    <a:pt x="122" y="90"/>
                  </a:lnTo>
                  <a:lnTo>
                    <a:pt x="161" y="60"/>
                  </a:lnTo>
                  <a:lnTo>
                    <a:pt x="204" y="34"/>
                  </a:lnTo>
                  <a:lnTo>
                    <a:pt x="252" y="16"/>
                  </a:lnTo>
                  <a:lnTo>
                    <a:pt x="302" y="4"/>
                  </a:lnTo>
                  <a:lnTo>
                    <a:pt x="3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Freeform 29"/>
            <p:cNvSpPr>
              <a:spLocks noEditPoints="1"/>
            </p:cNvSpPr>
            <p:nvPr/>
          </p:nvSpPr>
          <p:spPr bwMode="auto">
            <a:xfrm>
              <a:off x="10058401" y="1268413"/>
              <a:ext cx="623888" cy="647700"/>
            </a:xfrm>
            <a:custGeom>
              <a:avLst/>
              <a:gdLst>
                <a:gd name="T0" fmla="*/ 550 w 1180"/>
                <a:gd name="T1" fmla="*/ 370 h 1225"/>
                <a:gd name="T2" fmla="*/ 477 w 1180"/>
                <a:gd name="T3" fmla="*/ 392 h 1225"/>
                <a:gd name="T4" fmla="*/ 419 w 1180"/>
                <a:gd name="T5" fmla="*/ 435 h 1225"/>
                <a:gd name="T6" fmla="*/ 378 w 1180"/>
                <a:gd name="T7" fmla="*/ 495 h 1225"/>
                <a:gd name="T8" fmla="*/ 357 w 1180"/>
                <a:gd name="T9" fmla="*/ 570 h 1225"/>
                <a:gd name="T10" fmla="*/ 357 w 1180"/>
                <a:gd name="T11" fmla="*/ 655 h 1225"/>
                <a:gd name="T12" fmla="*/ 378 w 1180"/>
                <a:gd name="T13" fmla="*/ 730 h 1225"/>
                <a:gd name="T14" fmla="*/ 419 w 1180"/>
                <a:gd name="T15" fmla="*/ 790 h 1225"/>
                <a:gd name="T16" fmla="*/ 477 w 1180"/>
                <a:gd name="T17" fmla="*/ 833 h 1225"/>
                <a:gd name="T18" fmla="*/ 550 w 1180"/>
                <a:gd name="T19" fmla="*/ 855 h 1225"/>
                <a:gd name="T20" fmla="*/ 632 w 1180"/>
                <a:gd name="T21" fmla="*/ 855 h 1225"/>
                <a:gd name="T22" fmla="*/ 703 w 1180"/>
                <a:gd name="T23" fmla="*/ 833 h 1225"/>
                <a:gd name="T24" fmla="*/ 762 w 1180"/>
                <a:gd name="T25" fmla="*/ 790 h 1225"/>
                <a:gd name="T26" fmla="*/ 802 w 1180"/>
                <a:gd name="T27" fmla="*/ 730 h 1225"/>
                <a:gd name="T28" fmla="*/ 824 w 1180"/>
                <a:gd name="T29" fmla="*/ 655 h 1225"/>
                <a:gd name="T30" fmla="*/ 824 w 1180"/>
                <a:gd name="T31" fmla="*/ 570 h 1225"/>
                <a:gd name="T32" fmla="*/ 802 w 1180"/>
                <a:gd name="T33" fmla="*/ 495 h 1225"/>
                <a:gd name="T34" fmla="*/ 762 w 1180"/>
                <a:gd name="T35" fmla="*/ 435 h 1225"/>
                <a:gd name="T36" fmla="*/ 703 w 1180"/>
                <a:gd name="T37" fmla="*/ 392 h 1225"/>
                <a:gd name="T38" fmla="*/ 632 w 1180"/>
                <a:gd name="T39" fmla="*/ 370 h 1225"/>
                <a:gd name="T40" fmla="*/ 472 w 1180"/>
                <a:gd name="T41" fmla="*/ 0 h 1225"/>
                <a:gd name="T42" fmla="*/ 708 w 1180"/>
                <a:gd name="T43" fmla="*/ 147 h 1225"/>
                <a:gd name="T44" fmla="*/ 750 w 1180"/>
                <a:gd name="T45" fmla="*/ 154 h 1225"/>
                <a:gd name="T46" fmla="*/ 786 w 1180"/>
                <a:gd name="T47" fmla="*/ 173 h 1225"/>
                <a:gd name="T48" fmla="*/ 827 w 1180"/>
                <a:gd name="T49" fmla="*/ 196 h 1225"/>
                <a:gd name="T50" fmla="*/ 1086 w 1180"/>
                <a:gd name="T51" fmla="*/ 269 h 1225"/>
                <a:gd name="T52" fmla="*/ 1009 w 1180"/>
                <a:gd name="T53" fmla="*/ 390 h 1225"/>
                <a:gd name="T54" fmla="*/ 1035 w 1180"/>
                <a:gd name="T55" fmla="*/ 455 h 1225"/>
                <a:gd name="T56" fmla="*/ 1180 w 1180"/>
                <a:gd name="T57" fmla="*/ 491 h 1225"/>
                <a:gd name="T58" fmla="*/ 1039 w 1180"/>
                <a:gd name="T59" fmla="*/ 734 h 1225"/>
                <a:gd name="T60" fmla="*/ 1031 w 1180"/>
                <a:gd name="T61" fmla="*/ 777 h 1225"/>
                <a:gd name="T62" fmla="*/ 1014 w 1180"/>
                <a:gd name="T63" fmla="*/ 815 h 1225"/>
                <a:gd name="T64" fmla="*/ 991 w 1180"/>
                <a:gd name="T65" fmla="*/ 857 h 1225"/>
                <a:gd name="T66" fmla="*/ 921 w 1180"/>
                <a:gd name="T67" fmla="*/ 1128 h 1225"/>
                <a:gd name="T68" fmla="*/ 805 w 1180"/>
                <a:gd name="T69" fmla="*/ 1047 h 1225"/>
                <a:gd name="T70" fmla="*/ 743 w 1180"/>
                <a:gd name="T71" fmla="*/ 1074 h 1225"/>
                <a:gd name="T72" fmla="*/ 708 w 1180"/>
                <a:gd name="T73" fmla="*/ 1225 h 1225"/>
                <a:gd name="T74" fmla="*/ 472 w 1180"/>
                <a:gd name="T75" fmla="*/ 1078 h 1225"/>
                <a:gd name="T76" fmla="*/ 431 w 1180"/>
                <a:gd name="T77" fmla="*/ 1071 h 1225"/>
                <a:gd name="T78" fmla="*/ 396 w 1180"/>
                <a:gd name="T79" fmla="*/ 1052 h 1225"/>
                <a:gd name="T80" fmla="*/ 354 w 1180"/>
                <a:gd name="T81" fmla="*/ 1029 h 1225"/>
                <a:gd name="T82" fmla="*/ 95 w 1180"/>
                <a:gd name="T83" fmla="*/ 956 h 1225"/>
                <a:gd name="T84" fmla="*/ 172 w 1180"/>
                <a:gd name="T85" fmla="*/ 835 h 1225"/>
                <a:gd name="T86" fmla="*/ 147 w 1180"/>
                <a:gd name="T87" fmla="*/ 772 h 1225"/>
                <a:gd name="T88" fmla="*/ 0 w 1180"/>
                <a:gd name="T89" fmla="*/ 734 h 1225"/>
                <a:gd name="T90" fmla="*/ 143 w 1180"/>
                <a:gd name="T91" fmla="*/ 491 h 1225"/>
                <a:gd name="T92" fmla="*/ 149 w 1180"/>
                <a:gd name="T93" fmla="*/ 448 h 1225"/>
                <a:gd name="T94" fmla="*/ 167 w 1180"/>
                <a:gd name="T95" fmla="*/ 410 h 1225"/>
                <a:gd name="T96" fmla="*/ 189 w 1180"/>
                <a:gd name="T97" fmla="*/ 368 h 1225"/>
                <a:gd name="T98" fmla="*/ 260 w 1180"/>
                <a:gd name="T99" fmla="*/ 99 h 1225"/>
                <a:gd name="T100" fmla="*/ 376 w 1180"/>
                <a:gd name="T101" fmla="*/ 178 h 1225"/>
                <a:gd name="T102" fmla="*/ 437 w 1180"/>
                <a:gd name="T103" fmla="*/ 151 h 1225"/>
                <a:gd name="T104" fmla="*/ 472 w 1180"/>
                <a:gd name="T105"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1225">
                  <a:moveTo>
                    <a:pt x="591" y="368"/>
                  </a:moveTo>
                  <a:lnTo>
                    <a:pt x="550" y="370"/>
                  </a:lnTo>
                  <a:lnTo>
                    <a:pt x="512" y="379"/>
                  </a:lnTo>
                  <a:lnTo>
                    <a:pt x="477" y="392"/>
                  </a:lnTo>
                  <a:lnTo>
                    <a:pt x="446" y="412"/>
                  </a:lnTo>
                  <a:lnTo>
                    <a:pt x="419" y="435"/>
                  </a:lnTo>
                  <a:lnTo>
                    <a:pt x="397" y="462"/>
                  </a:lnTo>
                  <a:lnTo>
                    <a:pt x="378" y="495"/>
                  </a:lnTo>
                  <a:lnTo>
                    <a:pt x="366" y="530"/>
                  </a:lnTo>
                  <a:lnTo>
                    <a:pt x="357" y="570"/>
                  </a:lnTo>
                  <a:lnTo>
                    <a:pt x="354" y="613"/>
                  </a:lnTo>
                  <a:lnTo>
                    <a:pt x="357" y="655"/>
                  </a:lnTo>
                  <a:lnTo>
                    <a:pt x="366" y="695"/>
                  </a:lnTo>
                  <a:lnTo>
                    <a:pt x="378" y="730"/>
                  </a:lnTo>
                  <a:lnTo>
                    <a:pt x="397" y="763"/>
                  </a:lnTo>
                  <a:lnTo>
                    <a:pt x="419" y="790"/>
                  </a:lnTo>
                  <a:lnTo>
                    <a:pt x="446" y="815"/>
                  </a:lnTo>
                  <a:lnTo>
                    <a:pt x="477" y="833"/>
                  </a:lnTo>
                  <a:lnTo>
                    <a:pt x="512" y="847"/>
                  </a:lnTo>
                  <a:lnTo>
                    <a:pt x="550" y="855"/>
                  </a:lnTo>
                  <a:lnTo>
                    <a:pt x="591" y="857"/>
                  </a:lnTo>
                  <a:lnTo>
                    <a:pt x="632" y="855"/>
                  </a:lnTo>
                  <a:lnTo>
                    <a:pt x="670" y="847"/>
                  </a:lnTo>
                  <a:lnTo>
                    <a:pt x="703" y="833"/>
                  </a:lnTo>
                  <a:lnTo>
                    <a:pt x="735" y="815"/>
                  </a:lnTo>
                  <a:lnTo>
                    <a:pt x="762" y="790"/>
                  </a:lnTo>
                  <a:lnTo>
                    <a:pt x="785" y="763"/>
                  </a:lnTo>
                  <a:lnTo>
                    <a:pt x="802" y="730"/>
                  </a:lnTo>
                  <a:lnTo>
                    <a:pt x="816" y="695"/>
                  </a:lnTo>
                  <a:lnTo>
                    <a:pt x="824" y="655"/>
                  </a:lnTo>
                  <a:lnTo>
                    <a:pt x="827" y="613"/>
                  </a:lnTo>
                  <a:lnTo>
                    <a:pt x="824" y="570"/>
                  </a:lnTo>
                  <a:lnTo>
                    <a:pt x="816" y="530"/>
                  </a:lnTo>
                  <a:lnTo>
                    <a:pt x="802" y="495"/>
                  </a:lnTo>
                  <a:lnTo>
                    <a:pt x="785" y="462"/>
                  </a:lnTo>
                  <a:lnTo>
                    <a:pt x="762" y="435"/>
                  </a:lnTo>
                  <a:lnTo>
                    <a:pt x="735" y="412"/>
                  </a:lnTo>
                  <a:lnTo>
                    <a:pt x="703" y="392"/>
                  </a:lnTo>
                  <a:lnTo>
                    <a:pt x="670" y="379"/>
                  </a:lnTo>
                  <a:lnTo>
                    <a:pt x="632" y="370"/>
                  </a:lnTo>
                  <a:lnTo>
                    <a:pt x="591" y="368"/>
                  </a:lnTo>
                  <a:close/>
                  <a:moveTo>
                    <a:pt x="472" y="0"/>
                  </a:moveTo>
                  <a:lnTo>
                    <a:pt x="708" y="0"/>
                  </a:lnTo>
                  <a:lnTo>
                    <a:pt x="708" y="147"/>
                  </a:lnTo>
                  <a:lnTo>
                    <a:pt x="730" y="149"/>
                  </a:lnTo>
                  <a:lnTo>
                    <a:pt x="750" y="154"/>
                  </a:lnTo>
                  <a:lnTo>
                    <a:pt x="767" y="162"/>
                  </a:lnTo>
                  <a:lnTo>
                    <a:pt x="786" y="173"/>
                  </a:lnTo>
                  <a:lnTo>
                    <a:pt x="805" y="184"/>
                  </a:lnTo>
                  <a:lnTo>
                    <a:pt x="827" y="196"/>
                  </a:lnTo>
                  <a:lnTo>
                    <a:pt x="921" y="99"/>
                  </a:lnTo>
                  <a:lnTo>
                    <a:pt x="1086" y="269"/>
                  </a:lnTo>
                  <a:lnTo>
                    <a:pt x="991" y="368"/>
                  </a:lnTo>
                  <a:lnTo>
                    <a:pt x="1009" y="390"/>
                  </a:lnTo>
                  <a:lnTo>
                    <a:pt x="1024" y="420"/>
                  </a:lnTo>
                  <a:lnTo>
                    <a:pt x="1035" y="455"/>
                  </a:lnTo>
                  <a:lnTo>
                    <a:pt x="1039" y="491"/>
                  </a:lnTo>
                  <a:lnTo>
                    <a:pt x="1180" y="491"/>
                  </a:lnTo>
                  <a:lnTo>
                    <a:pt x="1180" y="734"/>
                  </a:lnTo>
                  <a:lnTo>
                    <a:pt x="1039" y="734"/>
                  </a:lnTo>
                  <a:lnTo>
                    <a:pt x="1036" y="757"/>
                  </a:lnTo>
                  <a:lnTo>
                    <a:pt x="1031" y="777"/>
                  </a:lnTo>
                  <a:lnTo>
                    <a:pt x="1024" y="796"/>
                  </a:lnTo>
                  <a:lnTo>
                    <a:pt x="1014" y="815"/>
                  </a:lnTo>
                  <a:lnTo>
                    <a:pt x="1003" y="835"/>
                  </a:lnTo>
                  <a:lnTo>
                    <a:pt x="991" y="857"/>
                  </a:lnTo>
                  <a:lnTo>
                    <a:pt x="1086" y="956"/>
                  </a:lnTo>
                  <a:lnTo>
                    <a:pt x="921" y="1128"/>
                  </a:lnTo>
                  <a:lnTo>
                    <a:pt x="827" y="1029"/>
                  </a:lnTo>
                  <a:lnTo>
                    <a:pt x="805" y="1047"/>
                  </a:lnTo>
                  <a:lnTo>
                    <a:pt x="776" y="1063"/>
                  </a:lnTo>
                  <a:lnTo>
                    <a:pt x="743" y="1074"/>
                  </a:lnTo>
                  <a:lnTo>
                    <a:pt x="708" y="1078"/>
                  </a:lnTo>
                  <a:lnTo>
                    <a:pt x="708" y="1225"/>
                  </a:lnTo>
                  <a:lnTo>
                    <a:pt x="472" y="1225"/>
                  </a:lnTo>
                  <a:lnTo>
                    <a:pt x="472" y="1078"/>
                  </a:lnTo>
                  <a:lnTo>
                    <a:pt x="449" y="1076"/>
                  </a:lnTo>
                  <a:lnTo>
                    <a:pt x="431" y="1071"/>
                  </a:lnTo>
                  <a:lnTo>
                    <a:pt x="413" y="1063"/>
                  </a:lnTo>
                  <a:lnTo>
                    <a:pt x="396" y="1052"/>
                  </a:lnTo>
                  <a:lnTo>
                    <a:pt x="376" y="1041"/>
                  </a:lnTo>
                  <a:lnTo>
                    <a:pt x="354" y="1029"/>
                  </a:lnTo>
                  <a:lnTo>
                    <a:pt x="260" y="1128"/>
                  </a:lnTo>
                  <a:lnTo>
                    <a:pt x="95" y="956"/>
                  </a:lnTo>
                  <a:lnTo>
                    <a:pt x="189" y="857"/>
                  </a:lnTo>
                  <a:lnTo>
                    <a:pt x="172" y="835"/>
                  </a:lnTo>
                  <a:lnTo>
                    <a:pt x="157" y="805"/>
                  </a:lnTo>
                  <a:lnTo>
                    <a:pt x="147" y="772"/>
                  </a:lnTo>
                  <a:lnTo>
                    <a:pt x="143" y="734"/>
                  </a:lnTo>
                  <a:lnTo>
                    <a:pt x="0" y="734"/>
                  </a:lnTo>
                  <a:lnTo>
                    <a:pt x="0" y="491"/>
                  </a:lnTo>
                  <a:lnTo>
                    <a:pt x="143" y="491"/>
                  </a:lnTo>
                  <a:lnTo>
                    <a:pt x="144" y="468"/>
                  </a:lnTo>
                  <a:lnTo>
                    <a:pt x="149" y="448"/>
                  </a:lnTo>
                  <a:lnTo>
                    <a:pt x="157" y="429"/>
                  </a:lnTo>
                  <a:lnTo>
                    <a:pt x="167" y="410"/>
                  </a:lnTo>
                  <a:lnTo>
                    <a:pt x="178" y="390"/>
                  </a:lnTo>
                  <a:lnTo>
                    <a:pt x="189" y="368"/>
                  </a:lnTo>
                  <a:lnTo>
                    <a:pt x="95" y="269"/>
                  </a:lnTo>
                  <a:lnTo>
                    <a:pt x="260" y="99"/>
                  </a:lnTo>
                  <a:lnTo>
                    <a:pt x="354" y="196"/>
                  </a:lnTo>
                  <a:lnTo>
                    <a:pt x="376" y="178"/>
                  </a:lnTo>
                  <a:lnTo>
                    <a:pt x="404" y="162"/>
                  </a:lnTo>
                  <a:lnTo>
                    <a:pt x="437" y="151"/>
                  </a:lnTo>
                  <a:lnTo>
                    <a:pt x="472" y="147"/>
                  </a:lnTo>
                  <a:lnTo>
                    <a:pt x="4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9" name="Freeform 30"/>
            <p:cNvSpPr>
              <a:spLocks noEditPoints="1"/>
            </p:cNvSpPr>
            <p:nvPr/>
          </p:nvSpPr>
          <p:spPr bwMode="auto">
            <a:xfrm>
              <a:off x="9809163" y="2435225"/>
              <a:ext cx="873125" cy="908050"/>
            </a:xfrm>
            <a:custGeom>
              <a:avLst/>
              <a:gdLst>
                <a:gd name="T0" fmla="*/ 775 w 1652"/>
                <a:gd name="T1" fmla="*/ 495 h 1717"/>
                <a:gd name="T2" fmla="*/ 680 w 1652"/>
                <a:gd name="T3" fmla="*/ 526 h 1717"/>
                <a:gd name="T4" fmla="*/ 597 w 1652"/>
                <a:gd name="T5" fmla="*/ 583 h 1717"/>
                <a:gd name="T6" fmla="*/ 531 w 1652"/>
                <a:gd name="T7" fmla="*/ 661 h 1717"/>
                <a:gd name="T8" fmla="*/ 488 w 1652"/>
                <a:gd name="T9" fmla="*/ 754 h 1717"/>
                <a:gd name="T10" fmla="*/ 472 w 1652"/>
                <a:gd name="T11" fmla="*/ 858 h 1717"/>
                <a:gd name="T12" fmla="*/ 488 w 1652"/>
                <a:gd name="T13" fmla="*/ 962 h 1717"/>
                <a:gd name="T14" fmla="*/ 531 w 1652"/>
                <a:gd name="T15" fmla="*/ 1055 h 1717"/>
                <a:gd name="T16" fmla="*/ 597 w 1652"/>
                <a:gd name="T17" fmla="*/ 1133 h 1717"/>
                <a:gd name="T18" fmla="*/ 680 w 1652"/>
                <a:gd name="T19" fmla="*/ 1190 h 1717"/>
                <a:gd name="T20" fmla="*/ 775 w 1652"/>
                <a:gd name="T21" fmla="*/ 1222 h 1717"/>
                <a:gd name="T22" fmla="*/ 878 w 1652"/>
                <a:gd name="T23" fmla="*/ 1222 h 1717"/>
                <a:gd name="T24" fmla="*/ 973 w 1652"/>
                <a:gd name="T25" fmla="*/ 1190 h 1717"/>
                <a:gd name="T26" fmla="*/ 1055 w 1652"/>
                <a:gd name="T27" fmla="*/ 1133 h 1717"/>
                <a:gd name="T28" fmla="*/ 1122 w 1652"/>
                <a:gd name="T29" fmla="*/ 1055 h 1717"/>
                <a:gd name="T30" fmla="*/ 1164 w 1652"/>
                <a:gd name="T31" fmla="*/ 962 h 1717"/>
                <a:gd name="T32" fmla="*/ 1180 w 1652"/>
                <a:gd name="T33" fmla="*/ 858 h 1717"/>
                <a:gd name="T34" fmla="*/ 1164 w 1652"/>
                <a:gd name="T35" fmla="*/ 754 h 1717"/>
                <a:gd name="T36" fmla="*/ 1122 w 1652"/>
                <a:gd name="T37" fmla="*/ 661 h 1717"/>
                <a:gd name="T38" fmla="*/ 1055 w 1652"/>
                <a:gd name="T39" fmla="*/ 583 h 1717"/>
                <a:gd name="T40" fmla="*/ 973 w 1652"/>
                <a:gd name="T41" fmla="*/ 526 h 1717"/>
                <a:gd name="T42" fmla="*/ 878 w 1652"/>
                <a:gd name="T43" fmla="*/ 495 h 1717"/>
                <a:gd name="T44" fmla="*/ 709 w 1652"/>
                <a:gd name="T45" fmla="*/ 0 h 1717"/>
                <a:gd name="T46" fmla="*/ 991 w 1652"/>
                <a:gd name="T47" fmla="*/ 147 h 1717"/>
                <a:gd name="T48" fmla="*/ 1098 w 1652"/>
                <a:gd name="T49" fmla="*/ 187 h 1717"/>
                <a:gd name="T50" fmla="*/ 1204 w 1652"/>
                <a:gd name="T51" fmla="*/ 246 h 1717"/>
                <a:gd name="T52" fmla="*/ 1487 w 1652"/>
                <a:gd name="T53" fmla="*/ 318 h 1717"/>
                <a:gd name="T54" fmla="*/ 1447 w 1652"/>
                <a:gd name="T55" fmla="*/ 521 h 1717"/>
                <a:gd name="T56" fmla="*/ 1492 w 1652"/>
                <a:gd name="T57" fmla="*/ 632 h 1717"/>
                <a:gd name="T58" fmla="*/ 1652 w 1652"/>
                <a:gd name="T59" fmla="*/ 736 h 1717"/>
                <a:gd name="T60" fmla="*/ 1511 w 1652"/>
                <a:gd name="T61" fmla="*/ 1029 h 1717"/>
                <a:gd name="T62" fmla="*/ 1472 w 1652"/>
                <a:gd name="T63" fmla="*/ 1140 h 1717"/>
                <a:gd name="T64" fmla="*/ 1416 w 1652"/>
                <a:gd name="T65" fmla="*/ 1250 h 1717"/>
                <a:gd name="T66" fmla="*/ 1346 w 1652"/>
                <a:gd name="T67" fmla="*/ 1544 h 1717"/>
                <a:gd name="T68" fmla="*/ 1150 w 1652"/>
                <a:gd name="T69" fmla="*/ 1504 h 1717"/>
                <a:gd name="T70" fmla="*/ 1044 w 1652"/>
                <a:gd name="T71" fmla="*/ 1550 h 1717"/>
                <a:gd name="T72" fmla="*/ 944 w 1652"/>
                <a:gd name="T73" fmla="*/ 1717 h 1717"/>
                <a:gd name="T74" fmla="*/ 685 w 1652"/>
                <a:gd name="T75" fmla="*/ 1593 h 1717"/>
                <a:gd name="T76" fmla="*/ 579 w 1652"/>
                <a:gd name="T77" fmla="*/ 1553 h 1717"/>
                <a:gd name="T78" fmla="*/ 472 w 1652"/>
                <a:gd name="T79" fmla="*/ 1494 h 1717"/>
                <a:gd name="T80" fmla="*/ 166 w 1652"/>
                <a:gd name="T81" fmla="*/ 1398 h 1717"/>
                <a:gd name="T82" fmla="*/ 206 w 1652"/>
                <a:gd name="T83" fmla="*/ 1196 h 1717"/>
                <a:gd name="T84" fmla="*/ 161 w 1652"/>
                <a:gd name="T85" fmla="*/ 1085 h 1717"/>
                <a:gd name="T86" fmla="*/ 0 w 1652"/>
                <a:gd name="T87" fmla="*/ 980 h 1717"/>
                <a:gd name="T88" fmla="*/ 119 w 1652"/>
                <a:gd name="T89" fmla="*/ 711 h 1717"/>
                <a:gd name="T90" fmla="*/ 157 w 1652"/>
                <a:gd name="T91" fmla="*/ 600 h 1717"/>
                <a:gd name="T92" fmla="*/ 213 w 1652"/>
                <a:gd name="T93" fmla="*/ 491 h 1717"/>
                <a:gd name="T94" fmla="*/ 307 w 1652"/>
                <a:gd name="T95" fmla="*/ 173 h 1717"/>
                <a:gd name="T96" fmla="*/ 502 w 1652"/>
                <a:gd name="T97" fmla="*/ 213 h 1717"/>
                <a:gd name="T98" fmla="*/ 609 w 1652"/>
                <a:gd name="T99" fmla="*/ 166 h 1717"/>
                <a:gd name="T100" fmla="*/ 709 w 1652"/>
                <a:gd name="T101"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2" h="1717">
                  <a:moveTo>
                    <a:pt x="826" y="491"/>
                  </a:moveTo>
                  <a:lnTo>
                    <a:pt x="775" y="495"/>
                  </a:lnTo>
                  <a:lnTo>
                    <a:pt x="726" y="507"/>
                  </a:lnTo>
                  <a:lnTo>
                    <a:pt x="680" y="526"/>
                  </a:lnTo>
                  <a:lnTo>
                    <a:pt x="636" y="551"/>
                  </a:lnTo>
                  <a:lnTo>
                    <a:pt x="597" y="583"/>
                  </a:lnTo>
                  <a:lnTo>
                    <a:pt x="561" y="620"/>
                  </a:lnTo>
                  <a:lnTo>
                    <a:pt x="531" y="661"/>
                  </a:lnTo>
                  <a:lnTo>
                    <a:pt x="506" y="706"/>
                  </a:lnTo>
                  <a:lnTo>
                    <a:pt x="488" y="754"/>
                  </a:lnTo>
                  <a:lnTo>
                    <a:pt x="477" y="806"/>
                  </a:lnTo>
                  <a:lnTo>
                    <a:pt x="472" y="858"/>
                  </a:lnTo>
                  <a:lnTo>
                    <a:pt x="477" y="911"/>
                  </a:lnTo>
                  <a:lnTo>
                    <a:pt x="488" y="962"/>
                  </a:lnTo>
                  <a:lnTo>
                    <a:pt x="506" y="1010"/>
                  </a:lnTo>
                  <a:lnTo>
                    <a:pt x="531" y="1055"/>
                  </a:lnTo>
                  <a:lnTo>
                    <a:pt x="561" y="1097"/>
                  </a:lnTo>
                  <a:lnTo>
                    <a:pt x="597" y="1133"/>
                  </a:lnTo>
                  <a:lnTo>
                    <a:pt x="636" y="1164"/>
                  </a:lnTo>
                  <a:lnTo>
                    <a:pt x="680" y="1190"/>
                  </a:lnTo>
                  <a:lnTo>
                    <a:pt x="726" y="1210"/>
                  </a:lnTo>
                  <a:lnTo>
                    <a:pt x="775" y="1222"/>
                  </a:lnTo>
                  <a:lnTo>
                    <a:pt x="826" y="1225"/>
                  </a:lnTo>
                  <a:lnTo>
                    <a:pt x="878" y="1222"/>
                  </a:lnTo>
                  <a:lnTo>
                    <a:pt x="926" y="1210"/>
                  </a:lnTo>
                  <a:lnTo>
                    <a:pt x="973" y="1190"/>
                  </a:lnTo>
                  <a:lnTo>
                    <a:pt x="1017" y="1164"/>
                  </a:lnTo>
                  <a:lnTo>
                    <a:pt x="1055" y="1133"/>
                  </a:lnTo>
                  <a:lnTo>
                    <a:pt x="1092" y="1097"/>
                  </a:lnTo>
                  <a:lnTo>
                    <a:pt x="1122" y="1055"/>
                  </a:lnTo>
                  <a:lnTo>
                    <a:pt x="1147" y="1010"/>
                  </a:lnTo>
                  <a:lnTo>
                    <a:pt x="1164" y="962"/>
                  </a:lnTo>
                  <a:lnTo>
                    <a:pt x="1175" y="911"/>
                  </a:lnTo>
                  <a:lnTo>
                    <a:pt x="1180" y="858"/>
                  </a:lnTo>
                  <a:lnTo>
                    <a:pt x="1175" y="806"/>
                  </a:lnTo>
                  <a:lnTo>
                    <a:pt x="1164" y="754"/>
                  </a:lnTo>
                  <a:lnTo>
                    <a:pt x="1147" y="706"/>
                  </a:lnTo>
                  <a:lnTo>
                    <a:pt x="1122" y="661"/>
                  </a:lnTo>
                  <a:lnTo>
                    <a:pt x="1092" y="620"/>
                  </a:lnTo>
                  <a:lnTo>
                    <a:pt x="1055" y="583"/>
                  </a:lnTo>
                  <a:lnTo>
                    <a:pt x="1017" y="551"/>
                  </a:lnTo>
                  <a:lnTo>
                    <a:pt x="973" y="526"/>
                  </a:lnTo>
                  <a:lnTo>
                    <a:pt x="926" y="507"/>
                  </a:lnTo>
                  <a:lnTo>
                    <a:pt x="878" y="495"/>
                  </a:lnTo>
                  <a:lnTo>
                    <a:pt x="826" y="491"/>
                  </a:lnTo>
                  <a:close/>
                  <a:moveTo>
                    <a:pt x="709" y="0"/>
                  </a:moveTo>
                  <a:lnTo>
                    <a:pt x="944" y="0"/>
                  </a:lnTo>
                  <a:lnTo>
                    <a:pt x="991" y="147"/>
                  </a:lnTo>
                  <a:lnTo>
                    <a:pt x="1044" y="166"/>
                  </a:lnTo>
                  <a:lnTo>
                    <a:pt x="1098" y="187"/>
                  </a:lnTo>
                  <a:lnTo>
                    <a:pt x="1150" y="213"/>
                  </a:lnTo>
                  <a:lnTo>
                    <a:pt x="1204" y="246"/>
                  </a:lnTo>
                  <a:lnTo>
                    <a:pt x="1322" y="147"/>
                  </a:lnTo>
                  <a:lnTo>
                    <a:pt x="1487" y="318"/>
                  </a:lnTo>
                  <a:lnTo>
                    <a:pt x="1416" y="465"/>
                  </a:lnTo>
                  <a:lnTo>
                    <a:pt x="1447" y="521"/>
                  </a:lnTo>
                  <a:lnTo>
                    <a:pt x="1472" y="576"/>
                  </a:lnTo>
                  <a:lnTo>
                    <a:pt x="1492" y="632"/>
                  </a:lnTo>
                  <a:lnTo>
                    <a:pt x="1511" y="687"/>
                  </a:lnTo>
                  <a:lnTo>
                    <a:pt x="1652" y="736"/>
                  </a:lnTo>
                  <a:lnTo>
                    <a:pt x="1652" y="980"/>
                  </a:lnTo>
                  <a:lnTo>
                    <a:pt x="1511" y="1029"/>
                  </a:lnTo>
                  <a:lnTo>
                    <a:pt x="1492" y="1085"/>
                  </a:lnTo>
                  <a:lnTo>
                    <a:pt x="1472" y="1140"/>
                  </a:lnTo>
                  <a:lnTo>
                    <a:pt x="1447" y="1196"/>
                  </a:lnTo>
                  <a:lnTo>
                    <a:pt x="1416" y="1250"/>
                  </a:lnTo>
                  <a:lnTo>
                    <a:pt x="1511" y="1372"/>
                  </a:lnTo>
                  <a:lnTo>
                    <a:pt x="1346" y="1544"/>
                  </a:lnTo>
                  <a:lnTo>
                    <a:pt x="1204" y="1471"/>
                  </a:lnTo>
                  <a:lnTo>
                    <a:pt x="1150" y="1504"/>
                  </a:lnTo>
                  <a:lnTo>
                    <a:pt x="1098" y="1528"/>
                  </a:lnTo>
                  <a:lnTo>
                    <a:pt x="1044" y="1550"/>
                  </a:lnTo>
                  <a:lnTo>
                    <a:pt x="991" y="1568"/>
                  </a:lnTo>
                  <a:lnTo>
                    <a:pt x="944" y="1717"/>
                  </a:lnTo>
                  <a:lnTo>
                    <a:pt x="709" y="1717"/>
                  </a:lnTo>
                  <a:lnTo>
                    <a:pt x="685" y="1593"/>
                  </a:lnTo>
                  <a:lnTo>
                    <a:pt x="631" y="1574"/>
                  </a:lnTo>
                  <a:lnTo>
                    <a:pt x="579" y="1553"/>
                  </a:lnTo>
                  <a:lnTo>
                    <a:pt x="526" y="1527"/>
                  </a:lnTo>
                  <a:lnTo>
                    <a:pt x="472" y="1494"/>
                  </a:lnTo>
                  <a:lnTo>
                    <a:pt x="331" y="1568"/>
                  </a:lnTo>
                  <a:lnTo>
                    <a:pt x="166" y="1398"/>
                  </a:lnTo>
                  <a:lnTo>
                    <a:pt x="237" y="1250"/>
                  </a:lnTo>
                  <a:lnTo>
                    <a:pt x="206" y="1196"/>
                  </a:lnTo>
                  <a:lnTo>
                    <a:pt x="181" y="1140"/>
                  </a:lnTo>
                  <a:lnTo>
                    <a:pt x="161" y="1085"/>
                  </a:lnTo>
                  <a:lnTo>
                    <a:pt x="142" y="1029"/>
                  </a:lnTo>
                  <a:lnTo>
                    <a:pt x="0" y="980"/>
                  </a:lnTo>
                  <a:lnTo>
                    <a:pt x="0" y="736"/>
                  </a:lnTo>
                  <a:lnTo>
                    <a:pt x="119" y="711"/>
                  </a:lnTo>
                  <a:lnTo>
                    <a:pt x="137" y="656"/>
                  </a:lnTo>
                  <a:lnTo>
                    <a:pt x="157" y="600"/>
                  </a:lnTo>
                  <a:lnTo>
                    <a:pt x="182" y="546"/>
                  </a:lnTo>
                  <a:lnTo>
                    <a:pt x="213" y="491"/>
                  </a:lnTo>
                  <a:lnTo>
                    <a:pt x="142" y="343"/>
                  </a:lnTo>
                  <a:lnTo>
                    <a:pt x="307" y="173"/>
                  </a:lnTo>
                  <a:lnTo>
                    <a:pt x="448" y="246"/>
                  </a:lnTo>
                  <a:lnTo>
                    <a:pt x="502" y="213"/>
                  </a:lnTo>
                  <a:lnTo>
                    <a:pt x="555" y="187"/>
                  </a:lnTo>
                  <a:lnTo>
                    <a:pt x="609" y="166"/>
                  </a:lnTo>
                  <a:lnTo>
                    <a:pt x="661" y="147"/>
                  </a:lnTo>
                  <a:lnTo>
                    <a:pt x="7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322523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403225"/>
            <a:ext cx="11214100" cy="757130"/>
          </a:xfrm>
        </p:spPr>
        <p:txBody>
          <a:bodyPr/>
          <a:lstStyle/>
          <a:p>
            <a:r>
              <a:rPr lang="en-IN" sz="4800" b="0" dirty="0">
                <a:solidFill>
                  <a:schemeClr val="accent2"/>
                </a:solidFill>
                <a:latin typeface="Berlin Sans FB Demi" panose="020E0802020502020306" pitchFamily="34" charset="0"/>
              </a:rPr>
              <a:t>Feasibility Study</a:t>
            </a:r>
            <a:endParaRPr lang="en-IN" sz="4800" dirty="0">
              <a:latin typeface="Berlin Sans FB Demi" panose="020E0802020502020306"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5" name="Rectangle 4"/>
          <p:cNvSpPr/>
          <p:nvPr/>
        </p:nvSpPr>
        <p:spPr>
          <a:xfrm>
            <a:off x="114300" y="1960940"/>
            <a:ext cx="9156700" cy="378565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IN" sz="2400" b="1" i="0" u="none" strike="noStrike" kern="1200" cap="none" spc="0" normalizeH="0" baseline="0" noProof="0" dirty="0">
                <a:ln>
                  <a:noFill/>
                </a:ln>
                <a:solidFill>
                  <a:srgbClr val="47C3D3"/>
                </a:solidFill>
                <a:effectLst/>
                <a:uLnTx/>
                <a:uFillTx/>
                <a:latin typeface="Arial"/>
                <a:ea typeface="+mn-ea"/>
                <a:cs typeface="+mn-cs"/>
              </a:rPr>
              <a:t>Time Feasibility </a:t>
            </a:r>
            <a:r>
              <a:rPr kumimoji="0" lang="en-IN" sz="2400" b="0" i="0" u="none" strike="noStrike" kern="1200" cap="none" spc="0" normalizeH="0" baseline="0" noProof="0" dirty="0">
                <a:ln>
                  <a:noFill/>
                </a:ln>
                <a:solidFill>
                  <a:srgbClr val="FFFFFF"/>
                </a:solidFill>
                <a:effectLst/>
                <a:uLnTx/>
                <a:uFillTx/>
                <a:latin typeface="Arial"/>
                <a:ea typeface="+mn-ea"/>
                <a:cs typeface="+mn-cs"/>
              </a:rPr>
              <a:t>: Project developed plan </a:t>
            </a:r>
            <a:r>
              <a:rPr kumimoji="0" lang="en-IN" sz="2400" b="0" i="0" u="none" strike="noStrike" kern="1200" cap="none" spc="0" normalizeH="0" baseline="0" noProof="0" dirty="0" err="1">
                <a:ln>
                  <a:noFill/>
                </a:ln>
                <a:solidFill>
                  <a:srgbClr val="FFFFFF"/>
                </a:solidFill>
                <a:effectLst/>
                <a:uLnTx/>
                <a:uFillTx/>
                <a:latin typeface="Arial"/>
                <a:ea typeface="+mn-ea"/>
                <a:cs typeface="+mn-cs"/>
              </a:rPr>
              <a:t>Prepaired</a:t>
            </a:r>
            <a:r>
              <a:rPr kumimoji="0" lang="en-IN" sz="2400" b="0" i="0" u="none" strike="noStrike" kern="1200" cap="none" spc="0" normalizeH="0" baseline="0" noProof="0" dirty="0">
                <a:ln>
                  <a:noFill/>
                </a:ln>
                <a:solidFill>
                  <a:srgbClr val="FFFFFF"/>
                </a:solidFill>
                <a:effectLst/>
                <a:uLnTx/>
                <a:uFillTx/>
                <a:latin typeface="Arial"/>
                <a:ea typeface="+mn-ea"/>
                <a:cs typeface="+mn-cs"/>
              </a:rPr>
              <a:t> according to availability of number of week and hours/week in the bi-semester.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Aria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IN" sz="2400" b="1" i="0" u="none" strike="noStrike" kern="1200" cap="none" spc="0" normalizeH="0" baseline="0" noProof="0" dirty="0">
                <a:ln>
                  <a:noFill/>
                </a:ln>
                <a:solidFill>
                  <a:srgbClr val="47C3D3"/>
                </a:solidFill>
                <a:effectLst/>
                <a:uLnTx/>
                <a:uFillTx/>
                <a:latin typeface="Arial"/>
                <a:ea typeface="+mn-ea"/>
                <a:cs typeface="+mn-cs"/>
              </a:rPr>
              <a:t>Social Feasibility </a:t>
            </a:r>
            <a:r>
              <a:rPr kumimoji="0" lang="en-IN" sz="2400" b="0" i="0" u="none" strike="noStrike" kern="1200" cap="none" spc="0" normalizeH="0" baseline="0" noProof="0" dirty="0">
                <a:ln>
                  <a:noFill/>
                </a:ln>
                <a:solidFill>
                  <a:srgbClr val="FFFFFF"/>
                </a:solidFill>
                <a:effectLst/>
                <a:uLnTx/>
                <a:uFillTx/>
                <a:latin typeface="Arial"/>
                <a:ea typeface="+mn-ea"/>
                <a:cs typeface="+mn-cs"/>
              </a:rPr>
              <a:t>: No commission charges excepts the taxes, maintenance , and the other cost required for the website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Aria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IN" sz="2400" b="1" i="0" u="none" strike="noStrike" kern="1200" cap="none" spc="0" normalizeH="0" baseline="0" noProof="0" dirty="0">
                <a:ln>
                  <a:noFill/>
                </a:ln>
                <a:solidFill>
                  <a:srgbClr val="47C3D3"/>
                </a:solidFill>
                <a:effectLst/>
                <a:uLnTx/>
                <a:uFillTx/>
                <a:latin typeface="Arial"/>
                <a:ea typeface="+mn-ea"/>
                <a:cs typeface="+mn-cs"/>
              </a:rPr>
              <a:t>Risk Feasibility </a:t>
            </a:r>
            <a:r>
              <a:rPr kumimoji="0" lang="en-IN" sz="2400" b="0" i="0" u="none" strike="noStrike" kern="1200" cap="none" spc="0" normalizeH="0" baseline="0" noProof="0" dirty="0">
                <a:ln>
                  <a:noFill/>
                </a:ln>
                <a:solidFill>
                  <a:srgbClr val="FFFFFF"/>
                </a:solidFill>
                <a:effectLst/>
                <a:uLnTx/>
                <a:uFillTx/>
                <a:latin typeface="Arial"/>
                <a:ea typeface="+mn-ea"/>
                <a:cs typeface="+mn-cs"/>
              </a:rPr>
              <a:t>: As it is an web based application there is an risk of corrupting and </a:t>
            </a:r>
            <a:r>
              <a:rPr kumimoji="0" lang="en-IN" sz="2400" b="0" i="0" u="none" strike="noStrike" kern="1200" cap="none" spc="0" normalizeH="0" baseline="0" noProof="0" dirty="0" err="1">
                <a:ln>
                  <a:noFill/>
                </a:ln>
                <a:solidFill>
                  <a:srgbClr val="FFFFFF"/>
                </a:solidFill>
                <a:effectLst/>
                <a:uLnTx/>
                <a:uFillTx/>
                <a:latin typeface="Arial"/>
                <a:ea typeface="+mn-ea"/>
                <a:cs typeface="+mn-cs"/>
              </a:rPr>
              <a:t>interferance</a:t>
            </a:r>
            <a:r>
              <a:rPr kumimoji="0" lang="en-IN" sz="2400" b="0" i="0" u="none" strike="noStrike" kern="1200" cap="none" spc="0" normalizeH="0" baseline="0" noProof="0" dirty="0">
                <a:ln>
                  <a:noFill/>
                </a:ln>
                <a:solidFill>
                  <a:srgbClr val="FFFFFF"/>
                </a:solidFill>
                <a:effectLst/>
                <a:uLnTx/>
                <a:uFillTx/>
                <a:latin typeface="Arial"/>
                <a:ea typeface="+mn-ea"/>
                <a:cs typeface="+mn-cs"/>
              </a:rPr>
              <a:t> of the virus which may slow down the web application and crash the  hosting .</a:t>
            </a:r>
          </a:p>
        </p:txBody>
      </p:sp>
      <p:sp>
        <p:nvSpPr>
          <p:cNvPr id="32" name="Freeform 24"/>
          <p:cNvSpPr>
            <a:spLocks noEditPoints="1"/>
          </p:cNvSpPr>
          <p:nvPr/>
        </p:nvSpPr>
        <p:spPr bwMode="auto">
          <a:xfrm>
            <a:off x="10357427" y="403225"/>
            <a:ext cx="901315" cy="1018877"/>
          </a:xfrm>
          <a:custGeom>
            <a:avLst/>
            <a:gdLst>
              <a:gd name="T0" fmla="*/ 548 w 2945"/>
              <a:gd name="T1" fmla="*/ 612 h 3329"/>
              <a:gd name="T2" fmla="*/ 646 w 2945"/>
              <a:gd name="T3" fmla="*/ 1722 h 3329"/>
              <a:gd name="T4" fmla="*/ 1926 w 2945"/>
              <a:gd name="T5" fmla="*/ 1722 h 3329"/>
              <a:gd name="T6" fmla="*/ 1880 w 2945"/>
              <a:gd name="T7" fmla="*/ 2197 h 3329"/>
              <a:gd name="T8" fmla="*/ 1468 w 2945"/>
              <a:gd name="T9" fmla="*/ 2308 h 3329"/>
              <a:gd name="T10" fmla="*/ 1059 w 2945"/>
              <a:gd name="T11" fmla="*/ 2197 h 3329"/>
              <a:gd name="T12" fmla="*/ 1031 w 2945"/>
              <a:gd name="T13" fmla="*/ 1906 h 3329"/>
              <a:gd name="T14" fmla="*/ 665 w 2945"/>
              <a:gd name="T15" fmla="*/ 1906 h 3329"/>
              <a:gd name="T16" fmla="*/ 711 w 2945"/>
              <a:gd name="T17" fmla="*/ 2484 h 3329"/>
              <a:gd name="T18" fmla="*/ 1468 w 2945"/>
              <a:gd name="T19" fmla="*/ 2692 h 3329"/>
              <a:gd name="T20" fmla="*/ 1476 w 2945"/>
              <a:gd name="T21" fmla="*/ 2692 h 3329"/>
              <a:gd name="T22" fmla="*/ 1476 w 2945"/>
              <a:gd name="T23" fmla="*/ 2690 h 3329"/>
              <a:gd name="T24" fmla="*/ 2227 w 2945"/>
              <a:gd name="T25" fmla="*/ 2484 h 3329"/>
              <a:gd name="T26" fmla="*/ 2332 w 2945"/>
              <a:gd name="T27" fmla="*/ 1352 h 3329"/>
              <a:gd name="T28" fmla="*/ 985 w 2945"/>
              <a:gd name="T29" fmla="*/ 1352 h 3329"/>
              <a:gd name="T30" fmla="*/ 953 w 2945"/>
              <a:gd name="T31" fmla="*/ 976 h 3329"/>
              <a:gd name="T32" fmla="*/ 2363 w 2945"/>
              <a:gd name="T33" fmla="*/ 976 h 3329"/>
              <a:gd name="T34" fmla="*/ 2396 w 2945"/>
              <a:gd name="T35" fmla="*/ 612 h 3329"/>
              <a:gd name="T36" fmla="*/ 548 w 2945"/>
              <a:gd name="T37" fmla="*/ 612 h 3329"/>
              <a:gd name="T38" fmla="*/ 0 w 2945"/>
              <a:gd name="T39" fmla="*/ 0 h 3329"/>
              <a:gd name="T40" fmla="*/ 2945 w 2945"/>
              <a:gd name="T41" fmla="*/ 0 h 3329"/>
              <a:gd name="T42" fmla="*/ 2677 w 2945"/>
              <a:gd name="T43" fmla="*/ 2992 h 3329"/>
              <a:gd name="T44" fmla="*/ 1468 w 2945"/>
              <a:gd name="T45" fmla="*/ 3329 h 3329"/>
              <a:gd name="T46" fmla="*/ 268 w 2945"/>
              <a:gd name="T47" fmla="*/ 2992 h 3329"/>
              <a:gd name="T48" fmla="*/ 0 w 2945"/>
              <a:gd name="T49" fmla="*/ 0 h 3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5" h="3329">
                <a:moveTo>
                  <a:pt x="548" y="612"/>
                </a:moveTo>
                <a:lnTo>
                  <a:pt x="646" y="1722"/>
                </a:lnTo>
                <a:lnTo>
                  <a:pt x="1926" y="1722"/>
                </a:lnTo>
                <a:lnTo>
                  <a:pt x="1880" y="2197"/>
                </a:lnTo>
                <a:lnTo>
                  <a:pt x="1468" y="2308"/>
                </a:lnTo>
                <a:lnTo>
                  <a:pt x="1059" y="2197"/>
                </a:lnTo>
                <a:lnTo>
                  <a:pt x="1031" y="1906"/>
                </a:lnTo>
                <a:lnTo>
                  <a:pt x="665" y="1906"/>
                </a:lnTo>
                <a:lnTo>
                  <a:pt x="711" y="2484"/>
                </a:lnTo>
                <a:lnTo>
                  <a:pt x="1468" y="2692"/>
                </a:lnTo>
                <a:lnTo>
                  <a:pt x="1476" y="2692"/>
                </a:lnTo>
                <a:lnTo>
                  <a:pt x="1476" y="2690"/>
                </a:lnTo>
                <a:lnTo>
                  <a:pt x="2227" y="2484"/>
                </a:lnTo>
                <a:lnTo>
                  <a:pt x="2332" y="1352"/>
                </a:lnTo>
                <a:lnTo>
                  <a:pt x="985" y="1352"/>
                </a:lnTo>
                <a:lnTo>
                  <a:pt x="953" y="976"/>
                </a:lnTo>
                <a:lnTo>
                  <a:pt x="2363" y="976"/>
                </a:lnTo>
                <a:lnTo>
                  <a:pt x="2396" y="612"/>
                </a:lnTo>
                <a:lnTo>
                  <a:pt x="548" y="612"/>
                </a:lnTo>
                <a:close/>
                <a:moveTo>
                  <a:pt x="0" y="0"/>
                </a:moveTo>
                <a:lnTo>
                  <a:pt x="2945" y="0"/>
                </a:lnTo>
                <a:lnTo>
                  <a:pt x="2677" y="2992"/>
                </a:lnTo>
                <a:lnTo>
                  <a:pt x="1468" y="3329"/>
                </a:lnTo>
                <a:lnTo>
                  <a:pt x="268" y="2992"/>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6929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504825"/>
            <a:ext cx="11214100" cy="757130"/>
          </a:xfrm>
        </p:spPr>
        <p:txBody>
          <a:bodyPr/>
          <a:lstStyle/>
          <a:p>
            <a:r>
              <a:rPr lang="en-IN" sz="4800" dirty="0">
                <a:solidFill>
                  <a:schemeClr val="accent2"/>
                </a:solidFill>
                <a:latin typeface="Berlin Sans FB Demi" panose="020E0802020502020306" pitchFamily="34" charset="0"/>
              </a:rPr>
              <a:t>Scope Of The Project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4" name="Rectangle 3"/>
          <p:cNvSpPr/>
          <p:nvPr/>
        </p:nvSpPr>
        <p:spPr>
          <a:xfrm>
            <a:off x="723900" y="4417536"/>
            <a:ext cx="8242300" cy="180049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47C3D3"/>
                </a:solidFill>
                <a:effectLst/>
                <a:uLnTx/>
                <a:uFillTx/>
                <a:latin typeface="Arial"/>
                <a:ea typeface="+mn-ea"/>
                <a:cs typeface="+mn-cs"/>
              </a:rPr>
              <a:t>Main cases associated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IN" sz="1800" b="1"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Real estate agents </a:t>
            </a:r>
            <a:r>
              <a:rPr kumimoji="0" lang="en-IN" sz="1800" b="0"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 Evaluation of their properties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IN" sz="1800" b="1"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Car dealers             </a:t>
            </a:r>
            <a:r>
              <a:rPr kumimoji="0" lang="en-IN" sz="1800" b="0"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 Evaluation of their cars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IN" sz="1800" b="1"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Common man         </a:t>
            </a:r>
            <a:r>
              <a:rPr kumimoji="0" lang="en-IN" sz="1800" b="0"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 Evaluation of their car </a:t>
            </a:r>
            <a:r>
              <a:rPr kumimoji="0" lang="en-IN" sz="1800" b="0" i="0" u="none" strike="noStrike" kern="1200" cap="none" spc="0" normalizeH="0" baseline="0" noProof="0">
                <a:ln>
                  <a:noFill/>
                </a:ln>
                <a:solidFill>
                  <a:srgbClr val="FFFFFF"/>
                </a:solidFill>
                <a:effectLst/>
                <a:uLnTx/>
                <a:uFillTx/>
                <a:latin typeface="Bahnschrift" panose="020B0502040204020203" pitchFamily="34" charset="0"/>
                <a:ea typeface="+mn-ea"/>
                <a:cs typeface="+mn-cs"/>
              </a:rPr>
              <a:t>and house</a:t>
            </a:r>
            <a:endParaRPr kumimoji="0" lang="en-IN" sz="1800" b="0"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endParaRPr>
          </a:p>
        </p:txBody>
      </p:sp>
      <p:pic>
        <p:nvPicPr>
          <p:cNvPr id="5" name="Picture 4"/>
          <p:cNvPicPr>
            <a:picLocks noChangeAspect="1"/>
          </p:cNvPicPr>
          <p:nvPr/>
        </p:nvPicPr>
        <p:blipFill>
          <a:blip r:embed="rId2"/>
          <a:stretch>
            <a:fillRect/>
          </a:stretch>
        </p:blipFill>
        <p:spPr>
          <a:xfrm>
            <a:off x="1625600" y="1797495"/>
            <a:ext cx="9118600" cy="2351201"/>
          </a:xfrm>
          <a:prstGeom prst="rect">
            <a:avLst/>
          </a:prstGeom>
        </p:spPr>
      </p:pic>
    </p:spTree>
    <p:extLst>
      <p:ext uri="{BB962C8B-B14F-4D97-AF65-F5344CB8AC3E}">
        <p14:creationId xmlns:p14="http://schemas.microsoft.com/office/powerpoint/2010/main" val="342954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1A45-66FE-4AD6-857A-A0572079498B}"/>
              </a:ext>
            </a:extLst>
          </p:cNvPr>
          <p:cNvSpPr>
            <a:spLocks noGrp="1"/>
          </p:cNvSpPr>
          <p:nvPr>
            <p:ph type="ctrTitle"/>
          </p:nvPr>
        </p:nvSpPr>
        <p:spPr>
          <a:xfrm>
            <a:off x="823738" y="1049055"/>
            <a:ext cx="4945598" cy="1243584"/>
          </a:xfrm>
        </p:spPr>
        <p:txBody>
          <a:bodyPr/>
          <a:lstStyle/>
          <a:p>
            <a:r>
              <a:rPr lang="en-US" dirty="0">
                <a:solidFill>
                  <a:schemeClr val="accent2"/>
                </a:solidFill>
                <a:latin typeface="Berlin Sans FB Demi" panose="020E0802020502020306" pitchFamily="34" charset="0"/>
              </a:rPr>
              <a:t>LIMITATIONS</a:t>
            </a:r>
          </a:p>
        </p:txBody>
      </p:sp>
      <p:sp>
        <p:nvSpPr>
          <p:cNvPr id="3" name="TextBox 2">
            <a:extLst>
              <a:ext uri="{FF2B5EF4-FFF2-40B4-BE49-F238E27FC236}">
                <a16:creationId xmlns:a16="http://schemas.microsoft.com/office/drawing/2014/main" id="{43BDFFF2-240F-44E4-BB0E-A8797CC61A03}"/>
              </a:ext>
            </a:extLst>
          </p:cNvPr>
          <p:cNvSpPr txBox="1"/>
          <p:nvPr/>
        </p:nvSpPr>
        <p:spPr>
          <a:xfrm>
            <a:off x="5285983" y="3454052"/>
            <a:ext cx="6212910" cy="2677656"/>
          </a:xfrm>
          <a:prstGeom prst="rect">
            <a:avLst/>
          </a:prstGeom>
          <a:effectLst>
            <a:outerShdw blurRad="76200" dir="18900000" sy="23000" kx="-1200000" algn="bl" rotWithShape="0">
              <a:prstClr val="black">
                <a:alpha val="2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w="9525" cmpd="sng">
                  <a:solidFill>
                    <a:srgbClr val="0065A4"/>
                  </a:solidFill>
                  <a:prstDash val="solid"/>
                </a:ln>
                <a:solidFill>
                  <a:srgbClr val="70AD47">
                    <a:tint val="1000"/>
                  </a:srgbClr>
                </a:solidFill>
                <a:effectLst>
                  <a:glow rad="38100">
                    <a:srgbClr val="0065A4">
                      <a:alpha val="40000"/>
                    </a:srgbClr>
                  </a:glow>
                </a:effectLst>
                <a:uLnTx/>
                <a:uFillTx/>
                <a:latin typeface="Arial"/>
                <a:ea typeface="+mn-ea"/>
                <a:cs typeface="+mn-cs"/>
              </a:rPr>
              <a:t>In order to have more robust prediction there is need to gather more data over period of time and there could be more features that can be good predictor for car price prediction like number of doors, color, mechanical and cosmetic reconditioning time.</a:t>
            </a:r>
          </a:p>
        </p:txBody>
      </p:sp>
    </p:spTree>
    <p:extLst>
      <p:ext uri="{BB962C8B-B14F-4D97-AF65-F5344CB8AC3E}">
        <p14:creationId xmlns:p14="http://schemas.microsoft.com/office/powerpoint/2010/main" val="357116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492125"/>
            <a:ext cx="11214100" cy="757130"/>
          </a:xfrm>
        </p:spPr>
        <p:txBody>
          <a:bodyPr/>
          <a:lstStyle/>
          <a:p>
            <a:r>
              <a:rPr lang="en-IN" sz="4800" dirty="0">
                <a:solidFill>
                  <a:schemeClr val="accent2"/>
                </a:solidFill>
                <a:latin typeface="Berlin Sans FB Demi" panose="020E0802020502020306" pitchFamily="34" charset="0"/>
              </a:rPr>
              <a:t>Application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4" name="Flowchart: Document 3"/>
          <p:cNvSpPr/>
          <p:nvPr/>
        </p:nvSpPr>
        <p:spPr>
          <a:xfrm>
            <a:off x="190500" y="1917700"/>
            <a:ext cx="3721100" cy="3200400"/>
          </a:xfrm>
          <a:prstGeom prst="flowChartDocumen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Arial"/>
                <a:ea typeface="+mn-ea"/>
                <a:cs typeface="+mn-cs"/>
              </a:rPr>
              <a:t>Social: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FF"/>
                </a:solidFill>
                <a:effectLst/>
                <a:uLnTx/>
                <a:uFillTx/>
                <a:latin typeface="Arial"/>
                <a:ea typeface="+mn-ea"/>
                <a:cs typeface="+mn-cs"/>
              </a:rPr>
              <a:t>The Model will Eliminate the need of intermediaries determining the price and people will be assured of the price they are paying or getting for their property or cars.</a:t>
            </a:r>
          </a:p>
        </p:txBody>
      </p:sp>
      <p:sp>
        <p:nvSpPr>
          <p:cNvPr id="5" name="Flowchart: Document 4"/>
          <p:cNvSpPr/>
          <p:nvPr/>
        </p:nvSpPr>
        <p:spPr>
          <a:xfrm>
            <a:off x="4286250" y="1917700"/>
            <a:ext cx="3721100" cy="3200400"/>
          </a:xfrm>
          <a:prstGeom prst="flowChartDocumen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Arial"/>
                <a:ea typeface="+mn-ea"/>
                <a:cs typeface="+mn-cs"/>
              </a:rPr>
              <a:t>Commercial: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FF"/>
                </a:solidFill>
                <a:effectLst/>
                <a:uLnTx/>
                <a:uFillTx/>
                <a:latin typeface="Arial"/>
                <a:ea typeface="+mn-ea"/>
                <a:cs typeface="+mn-cs"/>
              </a:rPr>
              <a:t>The model can be used by various organizations and ventures that provides services like buying and selling to customers in a whole new revolutionized way.</a:t>
            </a:r>
          </a:p>
        </p:txBody>
      </p:sp>
      <p:sp>
        <p:nvSpPr>
          <p:cNvPr id="6" name="Flowchart: Document 5"/>
          <p:cNvSpPr/>
          <p:nvPr/>
        </p:nvSpPr>
        <p:spPr>
          <a:xfrm>
            <a:off x="8382000" y="1917700"/>
            <a:ext cx="3721100" cy="3200400"/>
          </a:xfrm>
          <a:prstGeom prst="flowChartDocumen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Arial"/>
                <a:ea typeface="+mn-ea"/>
                <a:cs typeface="+mn-cs"/>
              </a:rPr>
              <a:t>Industrial: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FF"/>
                </a:solidFill>
                <a:effectLst/>
                <a:uLnTx/>
                <a:uFillTx/>
                <a:latin typeface="Arial"/>
                <a:ea typeface="+mn-ea"/>
                <a:cs typeface="+mn-cs"/>
              </a:rPr>
              <a:t>This will help automobile industries to  manipulate the design of the cars, the business strategy etc. to meet certain price levels. It will help budding automobile industries to enter into market and understand various factors affecting the automobile price.</a:t>
            </a:r>
          </a:p>
        </p:txBody>
      </p:sp>
    </p:spTree>
    <p:extLst>
      <p:ext uri="{BB962C8B-B14F-4D97-AF65-F5344CB8AC3E}">
        <p14:creationId xmlns:p14="http://schemas.microsoft.com/office/powerpoint/2010/main" val="124094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F7E08-47CD-416F-946A-76AF7A1F6EF6}"/>
              </a:ext>
            </a:extLst>
          </p:cNvPr>
          <p:cNvSpPr>
            <a:spLocks noGrp="1"/>
          </p:cNvSpPr>
          <p:nvPr>
            <p:ph type="title"/>
          </p:nvPr>
        </p:nvSpPr>
        <p:spPr>
          <a:xfrm>
            <a:off x="444500" y="542925"/>
            <a:ext cx="11214100" cy="757130"/>
          </a:xfrm>
        </p:spPr>
        <p:txBody>
          <a:bodyPr/>
          <a:lstStyle/>
          <a:p>
            <a:r>
              <a:rPr lang="en-US" sz="4800" dirty="0">
                <a:solidFill>
                  <a:schemeClr val="accent2"/>
                </a:solidFill>
                <a:latin typeface="Berlin Sans FB" panose="020E0602020502020306" pitchFamily="34" charset="0"/>
              </a:rPr>
              <a:t>Block Diagram</a:t>
            </a:r>
          </a:p>
        </p:txBody>
      </p:sp>
      <p:sp>
        <p:nvSpPr>
          <p:cNvPr id="3" name="Slide Number Placeholder 2">
            <a:extLst>
              <a:ext uri="{FF2B5EF4-FFF2-40B4-BE49-F238E27FC236}">
                <a16:creationId xmlns:a16="http://schemas.microsoft.com/office/drawing/2014/main" id="{2994D10B-A4C6-450F-B765-AD5E82D037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pic>
        <p:nvPicPr>
          <p:cNvPr id="6" name="Content Placeholder 5">
            <a:extLst>
              <a:ext uri="{FF2B5EF4-FFF2-40B4-BE49-F238E27FC236}">
                <a16:creationId xmlns:a16="http://schemas.microsoft.com/office/drawing/2014/main" id="{81877761-CE56-48AA-8F67-95BFCC97AFE6}"/>
              </a:ext>
            </a:extLst>
          </p:cNvPr>
          <p:cNvPicPr>
            <a:picLocks noGrp="1" noChangeAspect="1"/>
          </p:cNvPicPr>
          <p:nvPr>
            <p:ph idx="1"/>
          </p:nvPr>
        </p:nvPicPr>
        <p:blipFill>
          <a:blip r:embed="rId2"/>
          <a:stretch>
            <a:fillRect/>
          </a:stretch>
        </p:blipFill>
        <p:spPr>
          <a:xfrm>
            <a:off x="1237129" y="1825625"/>
            <a:ext cx="9547412" cy="4351338"/>
          </a:xfrm>
        </p:spPr>
      </p:pic>
    </p:spTree>
    <p:extLst>
      <p:ext uri="{BB962C8B-B14F-4D97-AF65-F5344CB8AC3E}">
        <p14:creationId xmlns:p14="http://schemas.microsoft.com/office/powerpoint/2010/main" val="3673522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362204" y="4076700"/>
            <a:ext cx="9848596" cy="1976655"/>
          </a:xfrm>
        </p:spPr>
        <p:txBody>
          <a:bodyPr>
            <a:normAutofit/>
          </a:bodyPr>
          <a:lstStyle/>
          <a:p>
            <a:r>
              <a:rPr lang="en-US" dirty="0">
                <a:solidFill>
                  <a:schemeClr val="accent2"/>
                </a:solidFill>
                <a:latin typeface="Berlin Sans FB Demi" panose="020E0802020502020306" pitchFamily="34" charset="0"/>
              </a:rPr>
              <a:t>Car and House price prediction web application </a:t>
            </a:r>
            <a:endParaRPr lang="en-IN" dirty="0">
              <a:solidFill>
                <a:schemeClr val="accent2"/>
              </a:solidFill>
              <a:latin typeface="Berlin Sans FB Demi" panose="020E0802020502020306" pitchFamily="34" charset="0"/>
            </a:endParaRPr>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2</a:t>
            </a:fld>
            <a:endParaRPr lang="en-US" dirty="0"/>
          </a:p>
        </p:txBody>
      </p:sp>
      <p:grpSp>
        <p:nvGrpSpPr>
          <p:cNvPr id="134" name="Group 133"/>
          <p:cNvGrpSpPr/>
          <p:nvPr/>
        </p:nvGrpSpPr>
        <p:grpSpPr>
          <a:xfrm>
            <a:off x="10210800" y="214693"/>
            <a:ext cx="1179694" cy="904668"/>
            <a:chOff x="9801225" y="6884988"/>
            <a:chExt cx="2376488" cy="1822450"/>
          </a:xfrm>
          <a:solidFill>
            <a:schemeClr val="accent2"/>
          </a:solidFill>
        </p:grpSpPr>
        <p:sp>
          <p:nvSpPr>
            <p:cNvPr id="135" name="Freeform 24"/>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6" name="Freeform 25"/>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7" name="Freeform 26"/>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4FC4E-31B3-45AB-832E-37980AD87A14}"/>
              </a:ext>
            </a:extLst>
          </p:cNvPr>
          <p:cNvSpPr>
            <a:spLocks noGrp="1"/>
          </p:cNvSpPr>
          <p:nvPr>
            <p:ph type="title"/>
          </p:nvPr>
        </p:nvSpPr>
        <p:spPr>
          <a:xfrm>
            <a:off x="444500" y="542925"/>
            <a:ext cx="11214100" cy="757130"/>
          </a:xfrm>
        </p:spPr>
        <p:txBody>
          <a:bodyPr/>
          <a:lstStyle/>
          <a:p>
            <a:r>
              <a:rPr lang="en-US" sz="4800" dirty="0">
                <a:solidFill>
                  <a:schemeClr val="accent2"/>
                </a:solidFill>
                <a:latin typeface="Berlin Sans FB" panose="020E0602020502020306" pitchFamily="34" charset="0"/>
              </a:rPr>
              <a:t>Use Case Diagram</a:t>
            </a:r>
          </a:p>
        </p:txBody>
      </p:sp>
      <p:sp>
        <p:nvSpPr>
          <p:cNvPr id="3" name="Slide Number Placeholder 2">
            <a:extLst>
              <a:ext uri="{FF2B5EF4-FFF2-40B4-BE49-F238E27FC236}">
                <a16:creationId xmlns:a16="http://schemas.microsoft.com/office/drawing/2014/main" id="{7554C3EC-C7A8-4892-ABD0-425E7456D5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pic>
        <p:nvPicPr>
          <p:cNvPr id="8" name="Content Placeholder 7">
            <a:extLst>
              <a:ext uri="{FF2B5EF4-FFF2-40B4-BE49-F238E27FC236}">
                <a16:creationId xmlns:a16="http://schemas.microsoft.com/office/drawing/2014/main" id="{DEB3B405-17EB-48E4-9082-C84D98D1ABAA}"/>
              </a:ext>
            </a:extLst>
          </p:cNvPr>
          <p:cNvPicPr>
            <a:picLocks noGrp="1" noChangeAspect="1"/>
          </p:cNvPicPr>
          <p:nvPr>
            <p:ph idx="1"/>
          </p:nvPr>
        </p:nvPicPr>
        <p:blipFill>
          <a:blip r:embed="rId2"/>
          <a:stretch>
            <a:fillRect/>
          </a:stretch>
        </p:blipFill>
        <p:spPr>
          <a:xfrm>
            <a:off x="2690700" y="1825625"/>
            <a:ext cx="6720113" cy="4351338"/>
          </a:xfrm>
          <a:prstGeom prst="rect">
            <a:avLst/>
          </a:prstGeom>
        </p:spPr>
      </p:pic>
    </p:spTree>
    <p:extLst>
      <p:ext uri="{BB962C8B-B14F-4D97-AF65-F5344CB8AC3E}">
        <p14:creationId xmlns:p14="http://schemas.microsoft.com/office/powerpoint/2010/main" val="2634756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63043-AC6F-456E-9479-3D316D433D17}"/>
              </a:ext>
            </a:extLst>
          </p:cNvPr>
          <p:cNvSpPr>
            <a:spLocks noGrp="1"/>
          </p:cNvSpPr>
          <p:nvPr>
            <p:ph type="title"/>
          </p:nvPr>
        </p:nvSpPr>
        <p:spPr>
          <a:xfrm>
            <a:off x="444500" y="542925"/>
            <a:ext cx="11214100" cy="757130"/>
          </a:xfrm>
        </p:spPr>
        <p:txBody>
          <a:bodyPr/>
          <a:lstStyle/>
          <a:p>
            <a:r>
              <a:rPr lang="en-US" sz="4800" dirty="0">
                <a:solidFill>
                  <a:schemeClr val="accent2"/>
                </a:solidFill>
                <a:latin typeface="Berlin Sans FB" panose="020E0602020502020306" pitchFamily="34" charset="0"/>
              </a:rPr>
              <a:t>Sequence Diagram</a:t>
            </a:r>
          </a:p>
        </p:txBody>
      </p:sp>
      <p:sp>
        <p:nvSpPr>
          <p:cNvPr id="3" name="Slide Number Placeholder 2">
            <a:extLst>
              <a:ext uri="{FF2B5EF4-FFF2-40B4-BE49-F238E27FC236}">
                <a16:creationId xmlns:a16="http://schemas.microsoft.com/office/drawing/2014/main" id="{9E54FA38-FC8A-45F1-BB5A-947A14A425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pic>
        <p:nvPicPr>
          <p:cNvPr id="5" name="Content Placeholder 4">
            <a:extLst>
              <a:ext uri="{FF2B5EF4-FFF2-40B4-BE49-F238E27FC236}">
                <a16:creationId xmlns:a16="http://schemas.microsoft.com/office/drawing/2014/main" id="{A355AB9F-7307-4C91-A865-686C3C0BC724}"/>
              </a:ext>
            </a:extLst>
          </p:cNvPr>
          <p:cNvPicPr>
            <a:picLocks noGrp="1" noChangeAspect="1"/>
          </p:cNvPicPr>
          <p:nvPr>
            <p:ph idx="1"/>
          </p:nvPr>
        </p:nvPicPr>
        <p:blipFill>
          <a:blip r:embed="rId2"/>
          <a:stretch>
            <a:fillRect/>
          </a:stretch>
        </p:blipFill>
        <p:spPr>
          <a:xfrm>
            <a:off x="1613647" y="1825625"/>
            <a:ext cx="8659906" cy="4351338"/>
          </a:xfrm>
          <a:prstGeom prst="rect">
            <a:avLst/>
          </a:prstGeom>
        </p:spPr>
      </p:pic>
    </p:spTree>
    <p:extLst>
      <p:ext uri="{BB962C8B-B14F-4D97-AF65-F5344CB8AC3E}">
        <p14:creationId xmlns:p14="http://schemas.microsoft.com/office/powerpoint/2010/main" val="989195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01814-A58F-4D2F-A05D-9CD04C3817ED}"/>
              </a:ext>
            </a:extLst>
          </p:cNvPr>
          <p:cNvSpPr>
            <a:spLocks noGrp="1"/>
          </p:cNvSpPr>
          <p:nvPr>
            <p:ph type="title"/>
          </p:nvPr>
        </p:nvSpPr>
        <p:spPr>
          <a:xfrm>
            <a:off x="444500" y="542925"/>
            <a:ext cx="11214100" cy="618631"/>
          </a:xfrm>
        </p:spPr>
        <p:txBody>
          <a:bodyPr/>
          <a:lstStyle/>
          <a:p>
            <a:r>
              <a:rPr lang="en-US" sz="3800" dirty="0">
                <a:solidFill>
                  <a:schemeClr val="accent2"/>
                </a:solidFill>
                <a:latin typeface="Berlin Sans FB" panose="020E0602020502020306" pitchFamily="34" charset="0"/>
              </a:rPr>
              <a:t>Activity Diagram </a:t>
            </a:r>
          </a:p>
        </p:txBody>
      </p:sp>
      <p:sp>
        <p:nvSpPr>
          <p:cNvPr id="3" name="Slide Number Placeholder 2">
            <a:extLst>
              <a:ext uri="{FF2B5EF4-FFF2-40B4-BE49-F238E27FC236}">
                <a16:creationId xmlns:a16="http://schemas.microsoft.com/office/drawing/2014/main" id="{4415EDA2-77E7-481F-96CB-DB2AE45898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pic>
        <p:nvPicPr>
          <p:cNvPr id="6" name="Content Placeholder 5">
            <a:extLst>
              <a:ext uri="{FF2B5EF4-FFF2-40B4-BE49-F238E27FC236}">
                <a16:creationId xmlns:a16="http://schemas.microsoft.com/office/drawing/2014/main" id="{345C8A16-1C8B-40E0-AD4B-50A8353CAD7A}"/>
              </a:ext>
            </a:extLst>
          </p:cNvPr>
          <p:cNvPicPr>
            <a:picLocks noGrp="1" noChangeAspect="1"/>
          </p:cNvPicPr>
          <p:nvPr>
            <p:ph idx="1"/>
          </p:nvPr>
        </p:nvPicPr>
        <p:blipFill>
          <a:blip r:embed="rId2"/>
          <a:stretch>
            <a:fillRect/>
          </a:stretch>
        </p:blipFill>
        <p:spPr>
          <a:xfrm>
            <a:off x="2680447" y="1825625"/>
            <a:ext cx="6642847" cy="4351338"/>
          </a:xfrm>
        </p:spPr>
      </p:pic>
    </p:spTree>
    <p:extLst>
      <p:ext uri="{BB962C8B-B14F-4D97-AF65-F5344CB8AC3E}">
        <p14:creationId xmlns:p14="http://schemas.microsoft.com/office/powerpoint/2010/main" val="1714223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E16F7-1741-4AAD-857A-57C3559E18C1}"/>
              </a:ext>
            </a:extLst>
          </p:cNvPr>
          <p:cNvSpPr>
            <a:spLocks noGrp="1"/>
          </p:cNvSpPr>
          <p:nvPr>
            <p:ph type="title"/>
          </p:nvPr>
        </p:nvSpPr>
        <p:spPr>
          <a:xfrm>
            <a:off x="103842" y="675592"/>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2E432DCC-01B6-4455-9101-E1A94E019E14}"/>
              </a:ext>
            </a:extLst>
          </p:cNvPr>
          <p:cNvSpPr>
            <a:spLocks noGrp="1"/>
          </p:cNvSpPr>
          <p:nvPr>
            <p:ph type="sldNum" sz="quarter" idx="12"/>
          </p:nvPr>
        </p:nvSpPr>
        <p:spPr/>
        <p:txBody>
          <a:bodyPr/>
          <a:lstStyle/>
          <a:p>
            <a:fld id="{C263D6C4-4840-40CC-AC84-17E24B3B7BDE}" type="slidenum">
              <a:rPr lang="en-US" noProof="0" smtClean="0"/>
              <a:pPr/>
              <a:t>23</a:t>
            </a:fld>
            <a:endParaRPr lang="en-US" noProof="0" dirty="0"/>
          </a:p>
        </p:txBody>
      </p:sp>
      <p:sp>
        <p:nvSpPr>
          <p:cNvPr id="4" name="Content Placeholder 3">
            <a:extLst>
              <a:ext uri="{FF2B5EF4-FFF2-40B4-BE49-F238E27FC236}">
                <a16:creationId xmlns:a16="http://schemas.microsoft.com/office/drawing/2014/main" id="{9042EBF2-53B9-4017-9FC4-9F0366731979}"/>
              </a:ext>
            </a:extLst>
          </p:cNvPr>
          <p:cNvSpPr>
            <a:spLocks noGrp="1"/>
          </p:cNvSpPr>
          <p:nvPr>
            <p:ph idx="1"/>
          </p:nvPr>
        </p:nvSpPr>
        <p:spPr/>
        <p:txBody>
          <a:bodyPr/>
          <a:lstStyle/>
          <a:p>
            <a:pPr marL="0" indent="0">
              <a:buNone/>
            </a:pPr>
            <a:r>
              <a:rPr lang="en-US" dirty="0"/>
              <a:t>Importing dependencies and checking the quality of data</a:t>
            </a:r>
          </a:p>
          <a:p>
            <a:pPr marL="0" indent="0">
              <a:buNone/>
            </a:pPr>
            <a:endParaRPr lang="en-US" dirty="0"/>
          </a:p>
        </p:txBody>
      </p:sp>
      <p:pic>
        <p:nvPicPr>
          <p:cNvPr id="6" name="Picture 5">
            <a:extLst>
              <a:ext uri="{FF2B5EF4-FFF2-40B4-BE49-F238E27FC236}">
                <a16:creationId xmlns:a16="http://schemas.microsoft.com/office/drawing/2014/main" id="{B5FC8E73-C003-4F73-B777-FBA88F546F99}"/>
              </a:ext>
            </a:extLst>
          </p:cNvPr>
          <p:cNvPicPr>
            <a:picLocks noChangeAspect="1"/>
          </p:cNvPicPr>
          <p:nvPr/>
        </p:nvPicPr>
        <p:blipFill>
          <a:blip r:embed="rId2"/>
          <a:stretch>
            <a:fillRect/>
          </a:stretch>
        </p:blipFill>
        <p:spPr>
          <a:xfrm>
            <a:off x="533400" y="2255728"/>
            <a:ext cx="6019800" cy="3699669"/>
          </a:xfrm>
          <a:prstGeom prst="rect">
            <a:avLst/>
          </a:prstGeom>
        </p:spPr>
      </p:pic>
      <p:sp>
        <p:nvSpPr>
          <p:cNvPr id="9" name="TextBox 8">
            <a:extLst>
              <a:ext uri="{FF2B5EF4-FFF2-40B4-BE49-F238E27FC236}">
                <a16:creationId xmlns:a16="http://schemas.microsoft.com/office/drawing/2014/main" id="{4FF115B3-F289-4CDF-9DD3-3F9C6998CE71}"/>
              </a:ext>
            </a:extLst>
          </p:cNvPr>
          <p:cNvSpPr txBox="1"/>
          <p:nvPr/>
        </p:nvSpPr>
        <p:spPr>
          <a:xfrm>
            <a:off x="6929718" y="2611432"/>
            <a:ext cx="3487271" cy="830997"/>
          </a:xfrm>
          <a:prstGeom prst="rect">
            <a:avLst/>
          </a:prstGeom>
          <a:noFill/>
        </p:spPr>
        <p:txBody>
          <a:bodyPr wrap="square" rtlCol="0">
            <a:spAutoFit/>
          </a:bodyPr>
          <a:lstStyle/>
          <a:p>
            <a:pPr algn="just"/>
            <a:r>
              <a:rPr lang="en-US" sz="2400" dirty="0">
                <a:solidFill>
                  <a:schemeClr val="bg1"/>
                </a:solidFill>
              </a:rPr>
              <a:t>Initially we are having 892 records </a:t>
            </a:r>
          </a:p>
        </p:txBody>
      </p:sp>
    </p:spTree>
    <p:extLst>
      <p:ext uri="{BB962C8B-B14F-4D97-AF65-F5344CB8AC3E}">
        <p14:creationId xmlns:p14="http://schemas.microsoft.com/office/powerpoint/2010/main" val="2465194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A309F-E24D-47E5-A1F7-BBCB3031C90D}"/>
              </a:ext>
            </a:extLst>
          </p:cNvPr>
          <p:cNvSpPr>
            <a:spLocks noGrp="1"/>
          </p:cNvSpPr>
          <p:nvPr>
            <p:ph type="title"/>
          </p:nvPr>
        </p:nvSpPr>
        <p:spPr>
          <a:xfrm>
            <a:off x="38100" y="498371"/>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FC0B9F0C-6BC6-4D3B-8A01-D70E653DFE84}"/>
              </a:ext>
            </a:extLst>
          </p:cNvPr>
          <p:cNvSpPr>
            <a:spLocks noGrp="1"/>
          </p:cNvSpPr>
          <p:nvPr>
            <p:ph type="sldNum" sz="quarter" idx="12"/>
          </p:nvPr>
        </p:nvSpPr>
        <p:spPr/>
        <p:txBody>
          <a:bodyPr/>
          <a:lstStyle/>
          <a:p>
            <a:fld id="{C263D6C4-4840-40CC-AC84-17E24B3B7BDE}" type="slidenum">
              <a:rPr lang="en-US" noProof="0" smtClean="0"/>
              <a:pPr/>
              <a:t>24</a:t>
            </a:fld>
            <a:endParaRPr lang="en-US" noProof="0" dirty="0"/>
          </a:p>
        </p:txBody>
      </p:sp>
      <p:sp>
        <p:nvSpPr>
          <p:cNvPr id="4" name="Content Placeholder 3">
            <a:extLst>
              <a:ext uri="{FF2B5EF4-FFF2-40B4-BE49-F238E27FC236}">
                <a16:creationId xmlns:a16="http://schemas.microsoft.com/office/drawing/2014/main" id="{C6F45DD9-10B5-434E-A59A-6A662DCCEF08}"/>
              </a:ext>
            </a:extLst>
          </p:cNvPr>
          <p:cNvSpPr>
            <a:spLocks noGrp="1"/>
          </p:cNvSpPr>
          <p:nvPr>
            <p:ph idx="1"/>
          </p:nvPr>
        </p:nvSpPr>
        <p:spPr/>
        <p:txBody>
          <a:bodyPr/>
          <a:lstStyle/>
          <a:p>
            <a:pPr marL="0" indent="0">
              <a:buNone/>
            </a:pPr>
            <a:r>
              <a:rPr lang="en-US" dirty="0"/>
              <a:t>Quality Of Data</a:t>
            </a:r>
          </a:p>
          <a:p>
            <a:pPr marL="0" indent="0">
              <a:buNone/>
            </a:pPr>
            <a:r>
              <a:rPr lang="en-US" dirty="0"/>
              <a:t>Following are the anomalies observed in data</a:t>
            </a:r>
          </a:p>
          <a:p>
            <a:pPr marL="0" indent="0">
              <a:buNone/>
            </a:pPr>
            <a:endParaRPr lang="en-US" dirty="0"/>
          </a:p>
        </p:txBody>
      </p:sp>
      <p:pic>
        <p:nvPicPr>
          <p:cNvPr id="6" name="Picture 5">
            <a:extLst>
              <a:ext uri="{FF2B5EF4-FFF2-40B4-BE49-F238E27FC236}">
                <a16:creationId xmlns:a16="http://schemas.microsoft.com/office/drawing/2014/main" id="{CDFF5473-ACC6-4720-B1EA-B6800629BED7}"/>
              </a:ext>
            </a:extLst>
          </p:cNvPr>
          <p:cNvPicPr>
            <a:picLocks noChangeAspect="1"/>
          </p:cNvPicPr>
          <p:nvPr/>
        </p:nvPicPr>
        <p:blipFill>
          <a:blip r:embed="rId2"/>
          <a:stretch>
            <a:fillRect/>
          </a:stretch>
        </p:blipFill>
        <p:spPr>
          <a:xfrm>
            <a:off x="602810" y="2965874"/>
            <a:ext cx="7868837" cy="2780502"/>
          </a:xfrm>
          <a:prstGeom prst="rect">
            <a:avLst/>
          </a:prstGeom>
        </p:spPr>
      </p:pic>
    </p:spTree>
    <p:extLst>
      <p:ext uri="{BB962C8B-B14F-4D97-AF65-F5344CB8AC3E}">
        <p14:creationId xmlns:p14="http://schemas.microsoft.com/office/powerpoint/2010/main" val="456550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E11E-805A-4339-9E0A-F8EB3B7B2975}"/>
              </a:ext>
            </a:extLst>
          </p:cNvPr>
          <p:cNvSpPr>
            <a:spLocks noGrp="1"/>
          </p:cNvSpPr>
          <p:nvPr>
            <p:ph type="title"/>
          </p:nvPr>
        </p:nvSpPr>
        <p:spPr>
          <a:xfrm>
            <a:off x="38100" y="457488"/>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8AA3160E-D8F3-479E-B8EB-EF57E84FC5BA}"/>
              </a:ext>
            </a:extLst>
          </p:cNvPr>
          <p:cNvSpPr>
            <a:spLocks noGrp="1"/>
          </p:cNvSpPr>
          <p:nvPr>
            <p:ph type="sldNum" sz="quarter" idx="12"/>
          </p:nvPr>
        </p:nvSpPr>
        <p:spPr/>
        <p:txBody>
          <a:bodyPr/>
          <a:lstStyle/>
          <a:p>
            <a:fld id="{C263D6C4-4840-40CC-AC84-17E24B3B7BDE}" type="slidenum">
              <a:rPr lang="en-US" noProof="0" smtClean="0"/>
              <a:pPr/>
              <a:t>25</a:t>
            </a:fld>
            <a:endParaRPr lang="en-US" noProof="0" dirty="0"/>
          </a:p>
        </p:txBody>
      </p:sp>
      <p:sp>
        <p:nvSpPr>
          <p:cNvPr id="4" name="Content Placeholder 3">
            <a:extLst>
              <a:ext uri="{FF2B5EF4-FFF2-40B4-BE49-F238E27FC236}">
                <a16:creationId xmlns:a16="http://schemas.microsoft.com/office/drawing/2014/main" id="{09531A98-1342-4672-A17B-D983E4062065}"/>
              </a:ext>
            </a:extLst>
          </p:cNvPr>
          <p:cNvSpPr>
            <a:spLocks noGrp="1"/>
          </p:cNvSpPr>
          <p:nvPr>
            <p:ph idx="1"/>
          </p:nvPr>
        </p:nvSpPr>
        <p:spPr/>
        <p:txBody>
          <a:bodyPr/>
          <a:lstStyle/>
          <a:p>
            <a:pPr marL="0" indent="0">
              <a:buNone/>
            </a:pPr>
            <a:r>
              <a:rPr lang="en-US" dirty="0"/>
              <a:t>Cleaning Data</a:t>
            </a:r>
          </a:p>
          <a:p>
            <a:pPr marL="0" indent="0">
              <a:buNone/>
            </a:pPr>
            <a:endParaRPr lang="en-US" dirty="0"/>
          </a:p>
        </p:txBody>
      </p:sp>
      <p:pic>
        <p:nvPicPr>
          <p:cNvPr id="6" name="Picture 5">
            <a:extLst>
              <a:ext uri="{FF2B5EF4-FFF2-40B4-BE49-F238E27FC236}">
                <a16:creationId xmlns:a16="http://schemas.microsoft.com/office/drawing/2014/main" id="{30968F36-EC39-48F5-AB82-8AFCC94A09D5}"/>
              </a:ext>
            </a:extLst>
          </p:cNvPr>
          <p:cNvPicPr>
            <a:picLocks noChangeAspect="1"/>
          </p:cNvPicPr>
          <p:nvPr/>
        </p:nvPicPr>
        <p:blipFill>
          <a:blip r:embed="rId2"/>
          <a:stretch>
            <a:fillRect/>
          </a:stretch>
        </p:blipFill>
        <p:spPr>
          <a:xfrm>
            <a:off x="443365" y="2254213"/>
            <a:ext cx="5840894" cy="3991806"/>
          </a:xfrm>
          <a:prstGeom prst="rect">
            <a:avLst/>
          </a:prstGeom>
        </p:spPr>
      </p:pic>
      <p:sp>
        <p:nvSpPr>
          <p:cNvPr id="7" name="TextBox 6">
            <a:extLst>
              <a:ext uri="{FF2B5EF4-FFF2-40B4-BE49-F238E27FC236}">
                <a16:creationId xmlns:a16="http://schemas.microsoft.com/office/drawing/2014/main" id="{BB850C79-0AF0-4895-9E8B-7619B9A549C8}"/>
              </a:ext>
            </a:extLst>
          </p:cNvPr>
          <p:cNvSpPr txBox="1"/>
          <p:nvPr/>
        </p:nvSpPr>
        <p:spPr>
          <a:xfrm>
            <a:off x="7386918" y="2537012"/>
            <a:ext cx="3865282" cy="1938992"/>
          </a:xfrm>
          <a:prstGeom prst="rect">
            <a:avLst/>
          </a:prstGeom>
          <a:noFill/>
        </p:spPr>
        <p:txBody>
          <a:bodyPr wrap="square" rtlCol="0">
            <a:spAutoFit/>
          </a:bodyPr>
          <a:lstStyle/>
          <a:p>
            <a:r>
              <a:rPr lang="en-US" sz="2400" dirty="0">
                <a:solidFill>
                  <a:schemeClr val="bg1"/>
                </a:solidFill>
              </a:rPr>
              <a:t>Functions Like </a:t>
            </a:r>
            <a:r>
              <a:rPr lang="en-US" sz="2400" dirty="0" err="1">
                <a:solidFill>
                  <a:schemeClr val="bg1"/>
                </a:solidFill>
              </a:rPr>
              <a:t>isnumeric</a:t>
            </a:r>
            <a:r>
              <a:rPr lang="en-US" sz="2400" dirty="0">
                <a:solidFill>
                  <a:schemeClr val="bg1"/>
                </a:solidFill>
              </a:rPr>
              <a:t>(), </a:t>
            </a:r>
            <a:r>
              <a:rPr lang="en-US" sz="2400" dirty="0" err="1">
                <a:solidFill>
                  <a:schemeClr val="bg1"/>
                </a:solidFill>
              </a:rPr>
              <a:t>astype</a:t>
            </a:r>
            <a:r>
              <a:rPr lang="en-US" sz="2400" dirty="0">
                <a:solidFill>
                  <a:schemeClr val="bg1"/>
                </a:solidFill>
              </a:rPr>
              <a:t>(), </a:t>
            </a:r>
            <a:r>
              <a:rPr lang="en-US" sz="2400" dirty="0" err="1">
                <a:solidFill>
                  <a:schemeClr val="bg1"/>
                </a:solidFill>
              </a:rPr>
              <a:t>str.replace</a:t>
            </a:r>
            <a:r>
              <a:rPr lang="en-US" sz="2400" dirty="0">
                <a:solidFill>
                  <a:schemeClr val="bg1"/>
                </a:solidFill>
              </a:rPr>
              <a:t>(), </a:t>
            </a:r>
            <a:r>
              <a:rPr lang="en-US" sz="2400" dirty="0" err="1">
                <a:solidFill>
                  <a:schemeClr val="bg1"/>
                </a:solidFill>
              </a:rPr>
              <a:t>isna</a:t>
            </a:r>
            <a:r>
              <a:rPr lang="en-US" sz="2400" dirty="0">
                <a:solidFill>
                  <a:schemeClr val="bg1"/>
                </a:solidFill>
              </a:rPr>
              <a:t>() will help us dealing with the anomalies in dataset </a:t>
            </a:r>
          </a:p>
        </p:txBody>
      </p:sp>
    </p:spTree>
    <p:extLst>
      <p:ext uri="{BB962C8B-B14F-4D97-AF65-F5344CB8AC3E}">
        <p14:creationId xmlns:p14="http://schemas.microsoft.com/office/powerpoint/2010/main" val="382216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5F49-1670-48D6-9091-D048DAC92E76}"/>
              </a:ext>
            </a:extLst>
          </p:cNvPr>
          <p:cNvSpPr>
            <a:spLocks noGrp="1"/>
          </p:cNvSpPr>
          <p:nvPr>
            <p:ph type="title"/>
          </p:nvPr>
        </p:nvSpPr>
        <p:spPr>
          <a:xfrm>
            <a:off x="38100" y="466954"/>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93A57813-10B5-4712-9EC6-DDAA07F1847C}"/>
              </a:ext>
            </a:extLst>
          </p:cNvPr>
          <p:cNvSpPr>
            <a:spLocks noGrp="1"/>
          </p:cNvSpPr>
          <p:nvPr>
            <p:ph type="sldNum" sz="quarter" idx="12"/>
          </p:nvPr>
        </p:nvSpPr>
        <p:spPr/>
        <p:txBody>
          <a:bodyPr/>
          <a:lstStyle/>
          <a:p>
            <a:fld id="{C263D6C4-4840-40CC-AC84-17E24B3B7BDE}" type="slidenum">
              <a:rPr lang="en-US" noProof="0" smtClean="0"/>
              <a:pPr/>
              <a:t>26</a:t>
            </a:fld>
            <a:endParaRPr lang="en-US" noProof="0" dirty="0"/>
          </a:p>
        </p:txBody>
      </p:sp>
      <p:sp>
        <p:nvSpPr>
          <p:cNvPr id="4" name="Content Placeholder 3">
            <a:extLst>
              <a:ext uri="{FF2B5EF4-FFF2-40B4-BE49-F238E27FC236}">
                <a16:creationId xmlns:a16="http://schemas.microsoft.com/office/drawing/2014/main" id="{3EF5F377-E080-46C2-8A0E-C5E64F37FD03}"/>
              </a:ext>
            </a:extLst>
          </p:cNvPr>
          <p:cNvSpPr>
            <a:spLocks noGrp="1"/>
          </p:cNvSpPr>
          <p:nvPr>
            <p:ph idx="1"/>
          </p:nvPr>
        </p:nvSpPr>
        <p:spPr>
          <a:xfrm>
            <a:off x="396531" y="1824131"/>
            <a:ext cx="11381081" cy="4535868"/>
          </a:xfrm>
        </p:spPr>
        <p:txBody>
          <a:bodyPr/>
          <a:lstStyle/>
          <a:p>
            <a:pPr marL="0" indent="0">
              <a:buNone/>
            </a:pPr>
            <a:r>
              <a:rPr lang="en-US" dirty="0"/>
              <a:t>Data Visualization </a:t>
            </a:r>
          </a:p>
          <a:p>
            <a:pPr marL="0" indent="0">
              <a:buNone/>
            </a:pPr>
            <a:r>
              <a:rPr lang="en-US" sz="2400" dirty="0"/>
              <a:t>Heat Map</a:t>
            </a:r>
          </a:p>
          <a:p>
            <a:pPr marL="0" indent="0">
              <a:buNone/>
            </a:pPr>
            <a:endParaRPr lang="en-US" dirty="0"/>
          </a:p>
          <a:p>
            <a:pPr marL="0" indent="0">
              <a:buNone/>
            </a:pPr>
            <a:endParaRPr lang="en-US" dirty="0"/>
          </a:p>
        </p:txBody>
      </p:sp>
      <p:pic>
        <p:nvPicPr>
          <p:cNvPr id="1026" name="Picture 2">
            <a:extLst>
              <a:ext uri="{FF2B5EF4-FFF2-40B4-BE49-F238E27FC236}">
                <a16:creationId xmlns:a16="http://schemas.microsoft.com/office/drawing/2014/main" id="{0076CADF-9122-4A3E-BC22-9E135FD34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812" y="1544285"/>
            <a:ext cx="6956612" cy="4939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280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8694-E80A-4C2D-8585-F92476F9E5D3}"/>
              </a:ext>
            </a:extLst>
          </p:cNvPr>
          <p:cNvSpPr>
            <a:spLocks noGrp="1"/>
          </p:cNvSpPr>
          <p:nvPr>
            <p:ph type="title"/>
          </p:nvPr>
        </p:nvSpPr>
        <p:spPr>
          <a:xfrm>
            <a:off x="22024" y="381560"/>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471C193D-6D3C-4F52-A017-002D93277B1F}"/>
              </a:ext>
            </a:extLst>
          </p:cNvPr>
          <p:cNvSpPr>
            <a:spLocks noGrp="1"/>
          </p:cNvSpPr>
          <p:nvPr>
            <p:ph type="sldNum" sz="quarter" idx="12"/>
          </p:nvPr>
        </p:nvSpPr>
        <p:spPr/>
        <p:txBody>
          <a:bodyPr/>
          <a:lstStyle/>
          <a:p>
            <a:fld id="{C263D6C4-4840-40CC-AC84-17E24B3B7BDE}" type="slidenum">
              <a:rPr lang="en-US" noProof="0" smtClean="0"/>
              <a:pPr/>
              <a:t>27</a:t>
            </a:fld>
            <a:endParaRPr lang="en-US" noProof="0" dirty="0"/>
          </a:p>
        </p:txBody>
      </p:sp>
      <p:sp>
        <p:nvSpPr>
          <p:cNvPr id="4" name="Content Placeholder 3">
            <a:extLst>
              <a:ext uri="{FF2B5EF4-FFF2-40B4-BE49-F238E27FC236}">
                <a16:creationId xmlns:a16="http://schemas.microsoft.com/office/drawing/2014/main" id="{63BFEA27-0F3C-4393-9250-0C42BFC27EEF}"/>
              </a:ext>
            </a:extLst>
          </p:cNvPr>
          <p:cNvSpPr>
            <a:spLocks noGrp="1"/>
          </p:cNvSpPr>
          <p:nvPr>
            <p:ph idx="1"/>
          </p:nvPr>
        </p:nvSpPr>
        <p:spPr>
          <a:xfrm>
            <a:off x="443365" y="1825624"/>
            <a:ext cx="11215235" cy="4438903"/>
          </a:xfrm>
        </p:spPr>
        <p:txBody>
          <a:bodyPr/>
          <a:lstStyle/>
          <a:p>
            <a:pPr marL="0" indent="0">
              <a:buNone/>
            </a:pPr>
            <a:r>
              <a:rPr lang="en-US" dirty="0"/>
              <a:t>Data Visualization</a:t>
            </a:r>
          </a:p>
          <a:p>
            <a:pPr marL="0" indent="0">
              <a:buNone/>
            </a:pPr>
            <a:r>
              <a:rPr lang="en-US" sz="2400" dirty="0"/>
              <a:t>Checking relationship of Company with</a:t>
            </a:r>
          </a:p>
          <a:p>
            <a:pPr marL="0" indent="0">
              <a:buNone/>
            </a:pPr>
            <a:r>
              <a:rPr lang="en-US" sz="2400" dirty="0"/>
              <a:t>Price</a:t>
            </a:r>
          </a:p>
          <a:p>
            <a:pPr marL="0" indent="0">
              <a:buNone/>
            </a:pPr>
            <a:endParaRPr lang="en-US" dirty="0"/>
          </a:p>
        </p:txBody>
      </p:sp>
      <p:pic>
        <p:nvPicPr>
          <p:cNvPr id="2050" name="Picture 2">
            <a:extLst>
              <a:ext uri="{FF2B5EF4-FFF2-40B4-BE49-F238E27FC236}">
                <a16:creationId xmlns:a16="http://schemas.microsoft.com/office/drawing/2014/main" id="{C8CE418E-91DE-4CBF-976D-AC8DEEA61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094" y="1559486"/>
            <a:ext cx="6248399" cy="4615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320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855B0-8B58-4E4A-959C-85984C9CD303}"/>
              </a:ext>
            </a:extLst>
          </p:cNvPr>
          <p:cNvSpPr>
            <a:spLocks noGrp="1"/>
          </p:cNvSpPr>
          <p:nvPr>
            <p:ph type="title"/>
          </p:nvPr>
        </p:nvSpPr>
        <p:spPr>
          <a:xfrm>
            <a:off x="0" y="435030"/>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7D393FCA-E62A-40A7-B7D0-FA34C071E2DE}"/>
              </a:ext>
            </a:extLst>
          </p:cNvPr>
          <p:cNvSpPr>
            <a:spLocks noGrp="1"/>
          </p:cNvSpPr>
          <p:nvPr>
            <p:ph type="sldNum" sz="quarter" idx="12"/>
          </p:nvPr>
        </p:nvSpPr>
        <p:spPr/>
        <p:txBody>
          <a:bodyPr/>
          <a:lstStyle/>
          <a:p>
            <a:fld id="{C263D6C4-4840-40CC-AC84-17E24B3B7BDE}" type="slidenum">
              <a:rPr lang="en-US" noProof="0" smtClean="0"/>
              <a:pPr/>
              <a:t>28</a:t>
            </a:fld>
            <a:endParaRPr lang="en-US" noProof="0" dirty="0"/>
          </a:p>
        </p:txBody>
      </p:sp>
      <p:sp>
        <p:nvSpPr>
          <p:cNvPr id="4" name="Content Placeholder 3">
            <a:extLst>
              <a:ext uri="{FF2B5EF4-FFF2-40B4-BE49-F238E27FC236}">
                <a16:creationId xmlns:a16="http://schemas.microsoft.com/office/drawing/2014/main" id="{C96B3C8A-05AF-456C-BCCD-E5583824EBF7}"/>
              </a:ext>
            </a:extLst>
          </p:cNvPr>
          <p:cNvSpPr>
            <a:spLocks noGrp="1"/>
          </p:cNvSpPr>
          <p:nvPr>
            <p:ph idx="1"/>
          </p:nvPr>
        </p:nvSpPr>
        <p:spPr/>
        <p:txBody>
          <a:bodyPr/>
          <a:lstStyle/>
          <a:p>
            <a:pPr marL="0" indent="0">
              <a:buNone/>
            </a:pPr>
            <a:r>
              <a:rPr lang="en-US" dirty="0"/>
              <a:t>Data Visualization</a:t>
            </a:r>
          </a:p>
          <a:p>
            <a:pPr marL="0" indent="0">
              <a:buNone/>
            </a:pPr>
            <a:r>
              <a:rPr lang="en-US" sz="2400" dirty="0"/>
              <a:t>Checking relationship of Year with </a:t>
            </a:r>
          </a:p>
          <a:p>
            <a:pPr marL="0" indent="0">
              <a:buNone/>
            </a:pPr>
            <a:r>
              <a:rPr lang="en-US" sz="2400" dirty="0"/>
              <a:t>Price</a:t>
            </a:r>
          </a:p>
        </p:txBody>
      </p:sp>
      <p:pic>
        <p:nvPicPr>
          <p:cNvPr id="3074" name="Picture 2">
            <a:extLst>
              <a:ext uri="{FF2B5EF4-FFF2-40B4-BE49-F238E27FC236}">
                <a16:creationId xmlns:a16="http://schemas.microsoft.com/office/drawing/2014/main" id="{FAB72BBC-5787-465E-A186-AAAACBC9B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41" y="1693068"/>
            <a:ext cx="6795246" cy="43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990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F7CC-633C-42DB-AC2F-3D2B5940C003}"/>
              </a:ext>
            </a:extLst>
          </p:cNvPr>
          <p:cNvSpPr>
            <a:spLocks noGrp="1"/>
          </p:cNvSpPr>
          <p:nvPr>
            <p:ph type="title"/>
          </p:nvPr>
        </p:nvSpPr>
        <p:spPr>
          <a:xfrm>
            <a:off x="38100" y="476264"/>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2E31861E-8D3F-49F3-B063-49620438B4A6}"/>
              </a:ext>
            </a:extLst>
          </p:cNvPr>
          <p:cNvSpPr>
            <a:spLocks noGrp="1"/>
          </p:cNvSpPr>
          <p:nvPr>
            <p:ph type="sldNum" sz="quarter" idx="12"/>
          </p:nvPr>
        </p:nvSpPr>
        <p:spPr/>
        <p:txBody>
          <a:bodyPr/>
          <a:lstStyle/>
          <a:p>
            <a:fld id="{C263D6C4-4840-40CC-AC84-17E24B3B7BDE}" type="slidenum">
              <a:rPr lang="en-US" noProof="0" smtClean="0"/>
              <a:pPr/>
              <a:t>29</a:t>
            </a:fld>
            <a:endParaRPr lang="en-US" noProof="0" dirty="0"/>
          </a:p>
        </p:txBody>
      </p:sp>
      <p:sp>
        <p:nvSpPr>
          <p:cNvPr id="4" name="Content Placeholder 3">
            <a:extLst>
              <a:ext uri="{FF2B5EF4-FFF2-40B4-BE49-F238E27FC236}">
                <a16:creationId xmlns:a16="http://schemas.microsoft.com/office/drawing/2014/main" id="{F4412AED-D33A-482E-899E-206E14AB4924}"/>
              </a:ext>
            </a:extLst>
          </p:cNvPr>
          <p:cNvSpPr>
            <a:spLocks noGrp="1"/>
          </p:cNvSpPr>
          <p:nvPr>
            <p:ph idx="1"/>
          </p:nvPr>
        </p:nvSpPr>
        <p:spPr/>
        <p:txBody>
          <a:bodyPr/>
          <a:lstStyle/>
          <a:p>
            <a:pPr marL="0" indent="0">
              <a:buNone/>
            </a:pPr>
            <a:r>
              <a:rPr lang="en-US" dirty="0"/>
              <a:t>Data Visualization</a:t>
            </a:r>
          </a:p>
          <a:p>
            <a:pPr marL="0" indent="0">
              <a:buNone/>
            </a:pPr>
            <a:r>
              <a:rPr lang="en-US" sz="2400" i="0" dirty="0">
                <a:effectLst/>
              </a:rPr>
              <a:t>Checking relationship of </a:t>
            </a:r>
            <a:r>
              <a:rPr lang="en-US" sz="2400" i="0" dirty="0" err="1">
                <a:effectLst/>
              </a:rPr>
              <a:t>kms_driven</a:t>
            </a:r>
            <a:r>
              <a:rPr lang="en-US" sz="2400" i="0" dirty="0">
                <a:effectLst/>
              </a:rPr>
              <a:t> with </a:t>
            </a:r>
          </a:p>
          <a:p>
            <a:pPr marL="0" indent="0">
              <a:buNone/>
            </a:pPr>
            <a:r>
              <a:rPr lang="en-US" sz="2400" dirty="0"/>
              <a:t>Price </a:t>
            </a:r>
            <a:endParaRPr lang="en-US" sz="2400" i="0" dirty="0">
              <a:effectLst/>
            </a:endParaRPr>
          </a:p>
          <a:p>
            <a:pPr marL="0" indent="0">
              <a:buNone/>
            </a:pPr>
            <a:endParaRPr lang="en-US" dirty="0"/>
          </a:p>
        </p:txBody>
      </p:sp>
      <p:pic>
        <p:nvPicPr>
          <p:cNvPr id="4098" name="Picture 2">
            <a:extLst>
              <a:ext uri="{FF2B5EF4-FFF2-40B4-BE49-F238E27FC236}">
                <a16:creationId xmlns:a16="http://schemas.microsoft.com/office/drawing/2014/main" id="{4704E05A-BB6A-4643-B7BF-BC625637C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6036" y="1619437"/>
            <a:ext cx="5562599" cy="412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085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600" y="178308"/>
            <a:ext cx="6555658" cy="1243584"/>
          </a:xfrm>
        </p:spPr>
        <p:txBody>
          <a:bodyPr/>
          <a:lstStyle/>
          <a:p>
            <a:r>
              <a:rPr lang="en-IN" sz="4800" dirty="0">
                <a:solidFill>
                  <a:schemeClr val="bg1">
                    <a:lumMod val="95000"/>
                  </a:schemeClr>
                </a:solidFill>
                <a:latin typeface="Berlin Sans FB Demi" panose="020E0802020502020306" pitchFamily="34" charset="0"/>
              </a:rPr>
              <a:t>Table Of Content</a:t>
            </a:r>
          </a:p>
        </p:txBody>
      </p:sp>
      <p:sp>
        <p:nvSpPr>
          <p:cNvPr id="3" name="Rectangle 2"/>
          <p:cNvSpPr/>
          <p:nvPr/>
        </p:nvSpPr>
        <p:spPr>
          <a:xfrm>
            <a:off x="8178925" y="178307"/>
            <a:ext cx="3498574" cy="6282083"/>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r"/>
            <a:r>
              <a:rPr lang="en-IN" sz="2400" dirty="0">
                <a:latin typeface="Berlin Sans FB Demi" panose="020E0802020502020306" pitchFamily="34" charset="0"/>
              </a:rPr>
              <a:t>Introduction  </a:t>
            </a:r>
          </a:p>
          <a:p>
            <a:pPr algn="r"/>
            <a:r>
              <a:rPr lang="en-IN" sz="2400" dirty="0">
                <a:latin typeface="Berlin Sans FB Demi" panose="020E0802020502020306" pitchFamily="34" charset="0"/>
              </a:rPr>
              <a:t>Problem statement </a:t>
            </a:r>
          </a:p>
          <a:p>
            <a:pPr algn="r"/>
            <a:r>
              <a:rPr lang="en-IN" sz="2400" dirty="0">
                <a:latin typeface="Berlin Sans FB Demi" panose="020E0802020502020306" pitchFamily="34" charset="0"/>
              </a:rPr>
              <a:t>Motivation  </a:t>
            </a:r>
          </a:p>
          <a:p>
            <a:pPr algn="r"/>
            <a:r>
              <a:rPr lang="en-IN" sz="2400" dirty="0">
                <a:latin typeface="Berlin Sans FB Demi" panose="020E0802020502020306" pitchFamily="34" charset="0"/>
              </a:rPr>
              <a:t>Objective </a:t>
            </a:r>
          </a:p>
          <a:p>
            <a:pPr algn="r"/>
            <a:r>
              <a:rPr lang="en-IN" sz="2400" dirty="0">
                <a:latin typeface="Berlin Sans FB Demi" panose="020E0802020502020306" pitchFamily="34" charset="0"/>
              </a:rPr>
              <a:t>Literature Review </a:t>
            </a:r>
          </a:p>
          <a:p>
            <a:pPr algn="r"/>
            <a:r>
              <a:rPr lang="en-IN" sz="2400" dirty="0">
                <a:latin typeface="Berlin Sans FB Demi" panose="020E0802020502020306" pitchFamily="34" charset="0"/>
              </a:rPr>
              <a:t>Proposed System </a:t>
            </a:r>
          </a:p>
          <a:p>
            <a:pPr algn="r"/>
            <a:r>
              <a:rPr lang="en-IN" sz="2400" dirty="0">
                <a:latin typeface="Berlin Sans FB Demi" panose="020E0802020502020306" pitchFamily="34" charset="0"/>
              </a:rPr>
              <a:t>Requirements </a:t>
            </a:r>
          </a:p>
          <a:p>
            <a:pPr algn="r"/>
            <a:r>
              <a:rPr lang="en-IN" sz="2400" dirty="0">
                <a:latin typeface="Berlin Sans FB Demi" panose="020E0802020502020306" pitchFamily="34" charset="0"/>
              </a:rPr>
              <a:t>Feasibility Study </a:t>
            </a:r>
          </a:p>
          <a:p>
            <a:pPr algn="r"/>
            <a:r>
              <a:rPr lang="en-IN" sz="2400" dirty="0">
                <a:latin typeface="Berlin Sans FB Demi" panose="020E0802020502020306" pitchFamily="34" charset="0"/>
              </a:rPr>
              <a:t>Scope of the project </a:t>
            </a:r>
          </a:p>
          <a:p>
            <a:pPr algn="r"/>
            <a:r>
              <a:rPr lang="en-IN" sz="2400" dirty="0">
                <a:latin typeface="Berlin Sans FB Demi" panose="020E0802020502020306" pitchFamily="34" charset="0"/>
              </a:rPr>
              <a:t>Limitation </a:t>
            </a:r>
          </a:p>
          <a:p>
            <a:pPr algn="r"/>
            <a:r>
              <a:rPr lang="en-IN" sz="2400" dirty="0">
                <a:latin typeface="Berlin Sans FB Demi" panose="020E0802020502020306" pitchFamily="34" charset="0"/>
              </a:rPr>
              <a:t>Application </a:t>
            </a:r>
          </a:p>
          <a:p>
            <a:pPr algn="r"/>
            <a:r>
              <a:rPr lang="en-IN" sz="2400" dirty="0">
                <a:latin typeface="Berlin Sans FB Demi" panose="020E0802020502020306" pitchFamily="34" charset="0"/>
              </a:rPr>
              <a:t>Block Diagram </a:t>
            </a:r>
          </a:p>
          <a:p>
            <a:pPr algn="r"/>
            <a:r>
              <a:rPr lang="en-IN" sz="2400" dirty="0">
                <a:latin typeface="Berlin Sans FB Demi" panose="020E0802020502020306" pitchFamily="34" charset="0"/>
              </a:rPr>
              <a:t>Use case diagram </a:t>
            </a:r>
          </a:p>
          <a:p>
            <a:pPr algn="r"/>
            <a:r>
              <a:rPr lang="en-IN" sz="2400" dirty="0">
                <a:latin typeface="Berlin Sans FB Demi" panose="020E0802020502020306" pitchFamily="34" charset="0"/>
              </a:rPr>
              <a:t> </a:t>
            </a:r>
          </a:p>
          <a:p>
            <a:endParaRPr lang="en-IN" dirty="0"/>
          </a:p>
        </p:txBody>
      </p:sp>
      <p:sp>
        <p:nvSpPr>
          <p:cNvPr id="4" name="Rectangle 3"/>
          <p:cNvSpPr/>
          <p:nvPr/>
        </p:nvSpPr>
        <p:spPr>
          <a:xfrm>
            <a:off x="7171759" y="178308"/>
            <a:ext cx="1007166" cy="6282083"/>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marL="342900" indent="-342900">
              <a:buFont typeface="Wingdings" panose="05000000000000000000" pitchFamily="2" charset="2"/>
              <a:buChar char="v"/>
            </a:pPr>
            <a:r>
              <a:rPr lang="en-IN" sz="2400" dirty="0">
                <a:latin typeface="Berlin Sans FB Demi" panose="020E0802020502020306" pitchFamily="34" charset="0"/>
              </a:rPr>
              <a:t>01</a:t>
            </a:r>
          </a:p>
          <a:p>
            <a:pPr marL="342900" indent="-342900">
              <a:buFont typeface="Wingdings" panose="05000000000000000000" pitchFamily="2" charset="2"/>
              <a:buChar char="v"/>
            </a:pPr>
            <a:r>
              <a:rPr lang="en-IN" sz="2400" dirty="0">
                <a:latin typeface="Berlin Sans FB Demi" panose="020E0802020502020306" pitchFamily="34" charset="0"/>
              </a:rPr>
              <a:t>02</a:t>
            </a:r>
          </a:p>
          <a:p>
            <a:pPr marL="342900" indent="-342900">
              <a:buFont typeface="Wingdings" panose="05000000000000000000" pitchFamily="2" charset="2"/>
              <a:buChar char="v"/>
            </a:pPr>
            <a:r>
              <a:rPr lang="en-IN" sz="2400" dirty="0">
                <a:latin typeface="Berlin Sans FB Demi" panose="020E0802020502020306" pitchFamily="34" charset="0"/>
              </a:rPr>
              <a:t>03</a:t>
            </a:r>
          </a:p>
          <a:p>
            <a:pPr marL="342900" indent="-342900">
              <a:buFont typeface="Wingdings" panose="05000000000000000000" pitchFamily="2" charset="2"/>
              <a:buChar char="v"/>
            </a:pPr>
            <a:r>
              <a:rPr lang="en-IN" sz="2400" dirty="0">
                <a:latin typeface="Berlin Sans FB Demi" panose="020E0802020502020306" pitchFamily="34" charset="0"/>
              </a:rPr>
              <a:t>04</a:t>
            </a:r>
          </a:p>
          <a:p>
            <a:pPr marL="342900" indent="-342900">
              <a:buFont typeface="Wingdings" panose="05000000000000000000" pitchFamily="2" charset="2"/>
              <a:buChar char="v"/>
            </a:pPr>
            <a:r>
              <a:rPr lang="en-IN" sz="2400" dirty="0">
                <a:latin typeface="Berlin Sans FB Demi" panose="020E0802020502020306" pitchFamily="34" charset="0"/>
              </a:rPr>
              <a:t>05</a:t>
            </a:r>
          </a:p>
          <a:p>
            <a:pPr marL="342900" indent="-342900">
              <a:buFont typeface="Wingdings" panose="05000000000000000000" pitchFamily="2" charset="2"/>
              <a:buChar char="v"/>
            </a:pPr>
            <a:r>
              <a:rPr lang="en-IN" sz="2400" dirty="0">
                <a:latin typeface="Berlin Sans FB Demi" panose="020E0802020502020306" pitchFamily="34" charset="0"/>
              </a:rPr>
              <a:t>06</a:t>
            </a:r>
          </a:p>
          <a:p>
            <a:pPr marL="342900" indent="-342900">
              <a:buFont typeface="Wingdings" panose="05000000000000000000" pitchFamily="2" charset="2"/>
              <a:buChar char="v"/>
            </a:pPr>
            <a:r>
              <a:rPr lang="en-IN" sz="2400" dirty="0">
                <a:latin typeface="Berlin Sans FB Demi" panose="020E0802020502020306" pitchFamily="34" charset="0"/>
              </a:rPr>
              <a:t>07</a:t>
            </a:r>
          </a:p>
          <a:p>
            <a:pPr marL="342900" indent="-342900">
              <a:buFont typeface="Wingdings" panose="05000000000000000000" pitchFamily="2" charset="2"/>
              <a:buChar char="v"/>
            </a:pPr>
            <a:r>
              <a:rPr lang="en-IN" sz="2400" dirty="0">
                <a:latin typeface="Berlin Sans FB Demi" panose="020E0802020502020306" pitchFamily="34" charset="0"/>
              </a:rPr>
              <a:t>08</a:t>
            </a:r>
          </a:p>
          <a:p>
            <a:pPr marL="342900" indent="-342900">
              <a:buFont typeface="Wingdings" panose="05000000000000000000" pitchFamily="2" charset="2"/>
              <a:buChar char="v"/>
            </a:pPr>
            <a:r>
              <a:rPr lang="en-IN" sz="2400" dirty="0">
                <a:latin typeface="Berlin Sans FB Demi" panose="020E0802020502020306" pitchFamily="34" charset="0"/>
              </a:rPr>
              <a:t>09</a:t>
            </a:r>
          </a:p>
          <a:p>
            <a:pPr marL="342900" indent="-342900">
              <a:buFont typeface="Wingdings" panose="05000000000000000000" pitchFamily="2" charset="2"/>
              <a:buChar char="v"/>
            </a:pPr>
            <a:r>
              <a:rPr lang="en-IN" sz="2400" dirty="0">
                <a:latin typeface="Berlin Sans FB Demi" panose="020E0802020502020306" pitchFamily="34" charset="0"/>
              </a:rPr>
              <a:t>10</a:t>
            </a:r>
          </a:p>
          <a:p>
            <a:pPr marL="342900" indent="-342900">
              <a:buFont typeface="Wingdings" panose="05000000000000000000" pitchFamily="2" charset="2"/>
              <a:buChar char="v"/>
            </a:pPr>
            <a:r>
              <a:rPr lang="en-IN" sz="2400" dirty="0">
                <a:latin typeface="Berlin Sans FB Demi" panose="020E0802020502020306" pitchFamily="34" charset="0"/>
              </a:rPr>
              <a:t>11</a:t>
            </a:r>
          </a:p>
          <a:p>
            <a:pPr marL="342900" indent="-342900">
              <a:buFont typeface="Wingdings" panose="05000000000000000000" pitchFamily="2" charset="2"/>
              <a:buChar char="v"/>
            </a:pPr>
            <a:r>
              <a:rPr lang="en-IN" sz="2400" dirty="0">
                <a:latin typeface="Berlin Sans FB Demi" panose="020E0802020502020306" pitchFamily="34" charset="0"/>
              </a:rPr>
              <a:t>12</a:t>
            </a:r>
          </a:p>
          <a:p>
            <a:pPr marL="342900" indent="-342900">
              <a:buFont typeface="Wingdings" panose="05000000000000000000" pitchFamily="2" charset="2"/>
              <a:buChar char="v"/>
            </a:pPr>
            <a:r>
              <a:rPr lang="en-IN" sz="2400" dirty="0">
                <a:latin typeface="Berlin Sans FB Demi" panose="020E0802020502020306" pitchFamily="34" charset="0"/>
              </a:rPr>
              <a:t>13</a:t>
            </a:r>
          </a:p>
          <a:p>
            <a:endParaRPr lang="en-IN" sz="2400" dirty="0">
              <a:latin typeface="Berlin Sans FB Demi" panose="020E0802020502020306" pitchFamily="34" charset="0"/>
            </a:endParaRPr>
          </a:p>
          <a:p>
            <a:endParaRPr lang="en-IN" sz="2400" dirty="0">
              <a:latin typeface="Berlin Sans FB Demi" panose="020E0802020502020306" pitchFamily="34" charset="0"/>
            </a:endParaRPr>
          </a:p>
        </p:txBody>
      </p:sp>
    </p:spTree>
    <p:extLst>
      <p:ext uri="{BB962C8B-B14F-4D97-AF65-F5344CB8AC3E}">
        <p14:creationId xmlns:p14="http://schemas.microsoft.com/office/powerpoint/2010/main" val="40582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4EF4A-0AAB-4DF8-8804-0F4DB8E79EDB}"/>
              </a:ext>
            </a:extLst>
          </p:cNvPr>
          <p:cNvSpPr>
            <a:spLocks noGrp="1"/>
          </p:cNvSpPr>
          <p:nvPr>
            <p:ph type="title"/>
          </p:nvPr>
        </p:nvSpPr>
        <p:spPr>
          <a:xfrm>
            <a:off x="38100" y="439692"/>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97BED732-7F1A-43E3-B4EC-108A23125CF5}"/>
              </a:ext>
            </a:extLst>
          </p:cNvPr>
          <p:cNvSpPr>
            <a:spLocks noGrp="1"/>
          </p:cNvSpPr>
          <p:nvPr>
            <p:ph type="sldNum" sz="quarter" idx="12"/>
          </p:nvPr>
        </p:nvSpPr>
        <p:spPr/>
        <p:txBody>
          <a:bodyPr/>
          <a:lstStyle/>
          <a:p>
            <a:fld id="{C263D6C4-4840-40CC-AC84-17E24B3B7BDE}" type="slidenum">
              <a:rPr lang="en-US" noProof="0" smtClean="0"/>
              <a:pPr/>
              <a:t>30</a:t>
            </a:fld>
            <a:endParaRPr lang="en-US" noProof="0" dirty="0"/>
          </a:p>
        </p:txBody>
      </p:sp>
      <p:sp>
        <p:nvSpPr>
          <p:cNvPr id="4" name="Content Placeholder 3">
            <a:extLst>
              <a:ext uri="{FF2B5EF4-FFF2-40B4-BE49-F238E27FC236}">
                <a16:creationId xmlns:a16="http://schemas.microsoft.com/office/drawing/2014/main" id="{E1C1CB6D-08C7-4040-8394-FB3A7D7F7D0C}"/>
              </a:ext>
            </a:extLst>
          </p:cNvPr>
          <p:cNvSpPr>
            <a:spLocks noGrp="1"/>
          </p:cNvSpPr>
          <p:nvPr>
            <p:ph idx="1"/>
          </p:nvPr>
        </p:nvSpPr>
        <p:spPr>
          <a:xfrm>
            <a:off x="443365" y="1764777"/>
            <a:ext cx="11215235" cy="4351338"/>
          </a:xfrm>
        </p:spPr>
        <p:txBody>
          <a:bodyPr/>
          <a:lstStyle/>
          <a:p>
            <a:pPr marL="0" indent="0">
              <a:buNone/>
            </a:pPr>
            <a:r>
              <a:rPr lang="en-US" dirty="0"/>
              <a:t>Data Visualization</a:t>
            </a:r>
          </a:p>
          <a:p>
            <a:pPr marL="0" indent="0">
              <a:buNone/>
            </a:pPr>
            <a:r>
              <a:rPr lang="en-US" sz="2400" i="0" dirty="0">
                <a:effectLst/>
                <a:latin typeface="Arial" panose="020B0604020202020204" pitchFamily="34" charset="0"/>
                <a:cs typeface="Arial" panose="020B0604020202020204" pitchFamily="34" charset="0"/>
              </a:rPr>
              <a:t>Checking relationship of Fuel Type with </a:t>
            </a:r>
          </a:p>
          <a:p>
            <a:pPr marL="0" indent="0">
              <a:buNone/>
            </a:pPr>
            <a:r>
              <a:rPr lang="en-US" sz="2400" dirty="0">
                <a:latin typeface="Arial" panose="020B0604020202020204" pitchFamily="34" charset="0"/>
                <a:cs typeface="Arial" panose="020B0604020202020204" pitchFamily="34" charset="0"/>
              </a:rPr>
              <a:t>Price </a:t>
            </a:r>
            <a:endParaRPr lang="en-US" sz="2400" i="0" dirty="0">
              <a:effectLst/>
              <a:latin typeface="Arial" panose="020B0604020202020204" pitchFamily="34" charset="0"/>
              <a:cs typeface="Arial" panose="020B0604020202020204" pitchFamily="34" charset="0"/>
            </a:endParaRPr>
          </a:p>
          <a:p>
            <a:pPr marL="0" indent="0">
              <a:buNone/>
            </a:pPr>
            <a:endParaRPr lang="en-US" dirty="0"/>
          </a:p>
          <a:p>
            <a:pPr marL="0" indent="0">
              <a:buNone/>
            </a:pPr>
            <a:endParaRPr lang="en-US" dirty="0"/>
          </a:p>
        </p:txBody>
      </p:sp>
      <p:pic>
        <p:nvPicPr>
          <p:cNvPr id="5122" name="Picture 2">
            <a:extLst>
              <a:ext uri="{FF2B5EF4-FFF2-40B4-BE49-F238E27FC236}">
                <a16:creationId xmlns:a16="http://schemas.microsoft.com/office/drawing/2014/main" id="{D87AA122-55B6-41B1-93F0-5696E6176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094" y="1688405"/>
            <a:ext cx="606014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651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0257-94EF-4218-914C-28F530919DDA}"/>
              </a:ext>
            </a:extLst>
          </p:cNvPr>
          <p:cNvSpPr>
            <a:spLocks noGrp="1"/>
          </p:cNvSpPr>
          <p:nvPr>
            <p:ph type="title"/>
          </p:nvPr>
        </p:nvSpPr>
        <p:spPr>
          <a:xfrm>
            <a:off x="0" y="482762"/>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CF9D82FF-C5EE-45E3-9D1E-CCAF659694EE}"/>
              </a:ext>
            </a:extLst>
          </p:cNvPr>
          <p:cNvSpPr>
            <a:spLocks noGrp="1"/>
          </p:cNvSpPr>
          <p:nvPr>
            <p:ph type="sldNum" sz="quarter" idx="12"/>
          </p:nvPr>
        </p:nvSpPr>
        <p:spPr/>
        <p:txBody>
          <a:bodyPr/>
          <a:lstStyle/>
          <a:p>
            <a:fld id="{C263D6C4-4840-40CC-AC84-17E24B3B7BDE}" type="slidenum">
              <a:rPr lang="en-US" noProof="0" smtClean="0"/>
              <a:pPr/>
              <a:t>31</a:t>
            </a:fld>
            <a:endParaRPr lang="en-US" noProof="0" dirty="0"/>
          </a:p>
        </p:txBody>
      </p:sp>
      <p:sp>
        <p:nvSpPr>
          <p:cNvPr id="4" name="Content Placeholder 3">
            <a:extLst>
              <a:ext uri="{FF2B5EF4-FFF2-40B4-BE49-F238E27FC236}">
                <a16:creationId xmlns:a16="http://schemas.microsoft.com/office/drawing/2014/main" id="{7658EEA1-04B8-4805-9B0E-841697F632E5}"/>
              </a:ext>
            </a:extLst>
          </p:cNvPr>
          <p:cNvSpPr>
            <a:spLocks noGrp="1"/>
          </p:cNvSpPr>
          <p:nvPr>
            <p:ph idx="1"/>
          </p:nvPr>
        </p:nvSpPr>
        <p:spPr/>
        <p:txBody>
          <a:bodyPr/>
          <a:lstStyle/>
          <a:p>
            <a:pPr marL="0" indent="0">
              <a:buNone/>
            </a:pPr>
            <a:r>
              <a:rPr lang="en-US" dirty="0"/>
              <a:t>Data Visualization</a:t>
            </a:r>
          </a:p>
          <a:p>
            <a:pPr marL="0" indent="0">
              <a:buNone/>
            </a:pPr>
            <a:r>
              <a:rPr lang="en-US" sz="2400" i="0" dirty="0">
                <a:effectLst/>
                <a:latin typeface="Arial" panose="020B0604020202020204" pitchFamily="34" charset="0"/>
                <a:cs typeface="Arial" panose="020B0604020202020204" pitchFamily="34" charset="0"/>
              </a:rPr>
              <a:t>Relationship of Price with </a:t>
            </a:r>
            <a:r>
              <a:rPr lang="en-US" sz="2400" i="0" dirty="0" err="1">
                <a:effectLst/>
                <a:latin typeface="Arial" panose="020B0604020202020204" pitchFamily="34" charset="0"/>
                <a:cs typeface="Arial" panose="020B0604020202020204" pitchFamily="34" charset="0"/>
              </a:rPr>
              <a:t>FuelType</a:t>
            </a:r>
            <a:r>
              <a:rPr lang="en-US" sz="2400" i="0" dirty="0">
                <a:effectLst/>
                <a:latin typeface="Arial" panose="020B0604020202020204" pitchFamily="34" charset="0"/>
                <a:cs typeface="Arial" panose="020B0604020202020204" pitchFamily="34" charset="0"/>
              </a:rPr>
              <a:t>, </a:t>
            </a:r>
          </a:p>
          <a:p>
            <a:pPr marL="0" indent="0">
              <a:buNone/>
            </a:pPr>
            <a:r>
              <a:rPr lang="en-US" sz="2400" i="0" dirty="0">
                <a:effectLst/>
                <a:latin typeface="Arial" panose="020B0604020202020204" pitchFamily="34" charset="0"/>
                <a:cs typeface="Arial" panose="020B0604020202020204" pitchFamily="34" charset="0"/>
              </a:rPr>
              <a:t>Year and Company mixed</a:t>
            </a:r>
          </a:p>
          <a:p>
            <a:pPr marL="0" indent="0">
              <a:buNone/>
            </a:pPr>
            <a:endParaRPr lang="en-US" dirty="0"/>
          </a:p>
        </p:txBody>
      </p:sp>
      <p:pic>
        <p:nvPicPr>
          <p:cNvPr id="6146" name="Picture 2">
            <a:extLst>
              <a:ext uri="{FF2B5EF4-FFF2-40B4-BE49-F238E27FC236}">
                <a16:creationId xmlns:a16="http://schemas.microsoft.com/office/drawing/2014/main" id="{15C38932-2EBC-415C-94FC-9BA2ED16F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611" y="1687513"/>
            <a:ext cx="6517341" cy="412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251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9278-EB67-4D88-AD02-5B75728732FD}"/>
              </a:ext>
            </a:extLst>
          </p:cNvPr>
          <p:cNvSpPr>
            <a:spLocks noGrp="1"/>
          </p:cNvSpPr>
          <p:nvPr>
            <p:ph type="title"/>
          </p:nvPr>
        </p:nvSpPr>
        <p:spPr>
          <a:xfrm>
            <a:off x="38100" y="486528"/>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A6573470-FDE3-4CB0-B677-650CF0EEAF37}"/>
              </a:ext>
            </a:extLst>
          </p:cNvPr>
          <p:cNvSpPr>
            <a:spLocks noGrp="1"/>
          </p:cNvSpPr>
          <p:nvPr>
            <p:ph type="sldNum" sz="quarter" idx="12"/>
          </p:nvPr>
        </p:nvSpPr>
        <p:spPr/>
        <p:txBody>
          <a:bodyPr/>
          <a:lstStyle/>
          <a:p>
            <a:fld id="{C263D6C4-4840-40CC-AC84-17E24B3B7BDE}" type="slidenum">
              <a:rPr lang="en-US" noProof="0" smtClean="0"/>
              <a:pPr/>
              <a:t>32</a:t>
            </a:fld>
            <a:endParaRPr lang="en-US" noProof="0" dirty="0"/>
          </a:p>
        </p:txBody>
      </p:sp>
      <p:sp>
        <p:nvSpPr>
          <p:cNvPr id="4" name="Content Placeholder 3">
            <a:extLst>
              <a:ext uri="{FF2B5EF4-FFF2-40B4-BE49-F238E27FC236}">
                <a16:creationId xmlns:a16="http://schemas.microsoft.com/office/drawing/2014/main" id="{844DB62C-E7C7-414D-A3CF-7AB4A9AC546D}"/>
              </a:ext>
            </a:extLst>
          </p:cNvPr>
          <p:cNvSpPr>
            <a:spLocks noGrp="1"/>
          </p:cNvSpPr>
          <p:nvPr>
            <p:ph idx="1"/>
          </p:nvPr>
        </p:nvSpPr>
        <p:spPr/>
        <p:txBody>
          <a:bodyPr/>
          <a:lstStyle/>
          <a:p>
            <a:pPr marL="0" indent="0">
              <a:buNone/>
            </a:pPr>
            <a:r>
              <a:rPr lang="en-US" dirty="0"/>
              <a:t>Linear Regression</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F73E101-B4D1-469D-89FE-D9E2A01794ED}"/>
              </a:ext>
            </a:extLst>
          </p:cNvPr>
          <p:cNvPicPr>
            <a:picLocks noChangeAspect="1"/>
          </p:cNvPicPr>
          <p:nvPr/>
        </p:nvPicPr>
        <p:blipFill>
          <a:blip r:embed="rId2"/>
          <a:stretch>
            <a:fillRect/>
          </a:stretch>
        </p:blipFill>
        <p:spPr>
          <a:xfrm>
            <a:off x="643979" y="2377857"/>
            <a:ext cx="5452021" cy="3664356"/>
          </a:xfrm>
          <a:prstGeom prst="rect">
            <a:avLst/>
          </a:prstGeom>
        </p:spPr>
      </p:pic>
      <p:pic>
        <p:nvPicPr>
          <p:cNvPr id="8" name="Picture 7">
            <a:extLst>
              <a:ext uri="{FF2B5EF4-FFF2-40B4-BE49-F238E27FC236}">
                <a16:creationId xmlns:a16="http://schemas.microsoft.com/office/drawing/2014/main" id="{EC610AB8-1910-4BA8-B3D0-C19E8980FA9C}"/>
              </a:ext>
            </a:extLst>
          </p:cNvPr>
          <p:cNvPicPr>
            <a:picLocks noChangeAspect="1"/>
          </p:cNvPicPr>
          <p:nvPr/>
        </p:nvPicPr>
        <p:blipFill>
          <a:blip r:embed="rId3"/>
          <a:stretch>
            <a:fillRect/>
          </a:stretch>
        </p:blipFill>
        <p:spPr>
          <a:xfrm>
            <a:off x="6296614" y="2377857"/>
            <a:ext cx="5561739" cy="3615050"/>
          </a:xfrm>
          <a:prstGeom prst="rect">
            <a:avLst/>
          </a:prstGeom>
        </p:spPr>
      </p:pic>
    </p:spTree>
    <p:extLst>
      <p:ext uri="{BB962C8B-B14F-4D97-AF65-F5344CB8AC3E}">
        <p14:creationId xmlns:p14="http://schemas.microsoft.com/office/powerpoint/2010/main" val="3138040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9278-EB67-4D88-AD02-5B75728732FD}"/>
              </a:ext>
            </a:extLst>
          </p:cNvPr>
          <p:cNvSpPr>
            <a:spLocks noGrp="1"/>
          </p:cNvSpPr>
          <p:nvPr>
            <p:ph type="title"/>
          </p:nvPr>
        </p:nvSpPr>
        <p:spPr>
          <a:xfrm>
            <a:off x="0" y="577167"/>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A6573470-FDE3-4CB0-B677-650CF0EEAF37}"/>
              </a:ext>
            </a:extLst>
          </p:cNvPr>
          <p:cNvSpPr>
            <a:spLocks noGrp="1"/>
          </p:cNvSpPr>
          <p:nvPr>
            <p:ph type="sldNum" sz="quarter" idx="12"/>
          </p:nvPr>
        </p:nvSpPr>
        <p:spPr/>
        <p:txBody>
          <a:bodyPr/>
          <a:lstStyle/>
          <a:p>
            <a:fld id="{C263D6C4-4840-40CC-AC84-17E24B3B7BDE}" type="slidenum">
              <a:rPr lang="en-US" noProof="0" smtClean="0"/>
              <a:pPr/>
              <a:t>33</a:t>
            </a:fld>
            <a:endParaRPr lang="en-US" noProof="0" dirty="0"/>
          </a:p>
        </p:txBody>
      </p:sp>
      <p:sp>
        <p:nvSpPr>
          <p:cNvPr id="4" name="Content Placeholder 3">
            <a:extLst>
              <a:ext uri="{FF2B5EF4-FFF2-40B4-BE49-F238E27FC236}">
                <a16:creationId xmlns:a16="http://schemas.microsoft.com/office/drawing/2014/main" id="{844DB62C-E7C7-414D-A3CF-7AB4A9AC546D}"/>
              </a:ext>
            </a:extLst>
          </p:cNvPr>
          <p:cNvSpPr>
            <a:spLocks noGrp="1"/>
          </p:cNvSpPr>
          <p:nvPr>
            <p:ph idx="1"/>
          </p:nvPr>
        </p:nvSpPr>
        <p:spPr/>
        <p:txBody>
          <a:bodyPr/>
          <a:lstStyle/>
          <a:p>
            <a:pPr marL="0" indent="0">
              <a:buNone/>
            </a:pPr>
            <a:r>
              <a:rPr lang="en-US" dirty="0"/>
              <a:t>Linear Regression</a:t>
            </a:r>
          </a:p>
          <a:p>
            <a:pPr marL="0" indent="0">
              <a:buNone/>
            </a:pPr>
            <a:r>
              <a:rPr lang="en-US" dirty="0"/>
              <a:t>The R2 Score Obtained is 0.9200884</a:t>
            </a:r>
          </a:p>
          <a:p>
            <a:pPr marL="0" indent="0">
              <a:buNone/>
            </a:pPr>
            <a:endParaRPr lang="en-US" dirty="0"/>
          </a:p>
        </p:txBody>
      </p:sp>
      <p:pic>
        <p:nvPicPr>
          <p:cNvPr id="8" name="Picture 7">
            <a:extLst>
              <a:ext uri="{FF2B5EF4-FFF2-40B4-BE49-F238E27FC236}">
                <a16:creationId xmlns:a16="http://schemas.microsoft.com/office/drawing/2014/main" id="{75EC59B5-AE8D-4365-B760-85F5C992EAAF}"/>
              </a:ext>
            </a:extLst>
          </p:cNvPr>
          <p:cNvPicPr>
            <a:picLocks noChangeAspect="1"/>
          </p:cNvPicPr>
          <p:nvPr/>
        </p:nvPicPr>
        <p:blipFill>
          <a:blip r:embed="rId2"/>
          <a:stretch>
            <a:fillRect/>
          </a:stretch>
        </p:blipFill>
        <p:spPr>
          <a:xfrm>
            <a:off x="533400" y="2892107"/>
            <a:ext cx="9266723" cy="3010161"/>
          </a:xfrm>
          <a:prstGeom prst="rect">
            <a:avLst/>
          </a:prstGeom>
        </p:spPr>
      </p:pic>
    </p:spTree>
    <p:extLst>
      <p:ext uri="{BB962C8B-B14F-4D97-AF65-F5344CB8AC3E}">
        <p14:creationId xmlns:p14="http://schemas.microsoft.com/office/powerpoint/2010/main" val="1725536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9278-EB67-4D88-AD02-5B75728732FD}"/>
              </a:ext>
            </a:extLst>
          </p:cNvPr>
          <p:cNvSpPr>
            <a:spLocks noGrp="1"/>
          </p:cNvSpPr>
          <p:nvPr>
            <p:ph type="title"/>
          </p:nvPr>
        </p:nvSpPr>
        <p:spPr>
          <a:xfrm>
            <a:off x="38100" y="435348"/>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A6573470-FDE3-4CB0-B677-650CF0EEAF37}"/>
              </a:ext>
            </a:extLst>
          </p:cNvPr>
          <p:cNvSpPr>
            <a:spLocks noGrp="1"/>
          </p:cNvSpPr>
          <p:nvPr>
            <p:ph type="sldNum" sz="quarter" idx="12"/>
          </p:nvPr>
        </p:nvSpPr>
        <p:spPr/>
        <p:txBody>
          <a:bodyPr/>
          <a:lstStyle/>
          <a:p>
            <a:fld id="{C263D6C4-4840-40CC-AC84-17E24B3B7BDE}" type="slidenum">
              <a:rPr lang="en-US" noProof="0" smtClean="0"/>
              <a:pPr/>
              <a:t>34</a:t>
            </a:fld>
            <a:endParaRPr lang="en-US" noProof="0" dirty="0"/>
          </a:p>
        </p:txBody>
      </p:sp>
      <p:sp>
        <p:nvSpPr>
          <p:cNvPr id="4" name="Content Placeholder 3">
            <a:extLst>
              <a:ext uri="{FF2B5EF4-FFF2-40B4-BE49-F238E27FC236}">
                <a16:creationId xmlns:a16="http://schemas.microsoft.com/office/drawing/2014/main" id="{844DB62C-E7C7-414D-A3CF-7AB4A9AC546D}"/>
              </a:ext>
            </a:extLst>
          </p:cNvPr>
          <p:cNvSpPr>
            <a:spLocks noGrp="1"/>
          </p:cNvSpPr>
          <p:nvPr>
            <p:ph idx="1"/>
          </p:nvPr>
        </p:nvSpPr>
        <p:spPr/>
        <p:txBody>
          <a:bodyPr/>
          <a:lstStyle/>
          <a:p>
            <a:pPr marL="0" indent="0">
              <a:buNone/>
            </a:pPr>
            <a:r>
              <a:rPr lang="en-US" dirty="0"/>
              <a:t>Lasso Regression</a:t>
            </a:r>
          </a:p>
          <a:p>
            <a:pPr marL="0" indent="0">
              <a:buNone/>
            </a:pPr>
            <a:r>
              <a:rPr lang="en-US" dirty="0"/>
              <a:t>The R2 Score Obtained is 0.7250045 </a:t>
            </a:r>
          </a:p>
          <a:p>
            <a:pPr marL="0" indent="0">
              <a:buNone/>
            </a:pPr>
            <a:r>
              <a:rPr lang="en-US" dirty="0"/>
              <a:t> </a:t>
            </a:r>
          </a:p>
          <a:p>
            <a:pPr marL="0" indent="0">
              <a:buNone/>
            </a:pPr>
            <a:endParaRPr lang="en-US" dirty="0"/>
          </a:p>
        </p:txBody>
      </p:sp>
      <p:pic>
        <p:nvPicPr>
          <p:cNvPr id="6" name="Picture 5">
            <a:extLst>
              <a:ext uri="{FF2B5EF4-FFF2-40B4-BE49-F238E27FC236}">
                <a16:creationId xmlns:a16="http://schemas.microsoft.com/office/drawing/2014/main" id="{7E91F4BB-19DA-44C8-8DD8-BF2C90F25434}"/>
              </a:ext>
            </a:extLst>
          </p:cNvPr>
          <p:cNvPicPr>
            <a:picLocks noChangeAspect="1"/>
          </p:cNvPicPr>
          <p:nvPr/>
        </p:nvPicPr>
        <p:blipFill>
          <a:blip r:embed="rId2"/>
          <a:stretch>
            <a:fillRect/>
          </a:stretch>
        </p:blipFill>
        <p:spPr>
          <a:xfrm>
            <a:off x="862616" y="2927723"/>
            <a:ext cx="8747548" cy="3569914"/>
          </a:xfrm>
          <a:prstGeom prst="rect">
            <a:avLst/>
          </a:prstGeom>
        </p:spPr>
      </p:pic>
    </p:spTree>
    <p:extLst>
      <p:ext uri="{BB962C8B-B14F-4D97-AF65-F5344CB8AC3E}">
        <p14:creationId xmlns:p14="http://schemas.microsoft.com/office/powerpoint/2010/main" val="1782446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9278-EB67-4D88-AD02-5B75728732FD}"/>
              </a:ext>
            </a:extLst>
          </p:cNvPr>
          <p:cNvSpPr>
            <a:spLocks noGrp="1"/>
          </p:cNvSpPr>
          <p:nvPr>
            <p:ph type="title"/>
          </p:nvPr>
        </p:nvSpPr>
        <p:spPr>
          <a:xfrm>
            <a:off x="38100" y="413497"/>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A6573470-FDE3-4CB0-B677-650CF0EEAF37}"/>
              </a:ext>
            </a:extLst>
          </p:cNvPr>
          <p:cNvSpPr>
            <a:spLocks noGrp="1"/>
          </p:cNvSpPr>
          <p:nvPr>
            <p:ph type="sldNum" sz="quarter" idx="12"/>
          </p:nvPr>
        </p:nvSpPr>
        <p:spPr/>
        <p:txBody>
          <a:bodyPr/>
          <a:lstStyle/>
          <a:p>
            <a:fld id="{C263D6C4-4840-40CC-AC84-17E24B3B7BDE}" type="slidenum">
              <a:rPr lang="en-US" noProof="0" smtClean="0"/>
              <a:pPr/>
              <a:t>35</a:t>
            </a:fld>
            <a:endParaRPr lang="en-US" noProof="0" dirty="0"/>
          </a:p>
        </p:txBody>
      </p:sp>
      <p:sp>
        <p:nvSpPr>
          <p:cNvPr id="4" name="Content Placeholder 3">
            <a:extLst>
              <a:ext uri="{FF2B5EF4-FFF2-40B4-BE49-F238E27FC236}">
                <a16:creationId xmlns:a16="http://schemas.microsoft.com/office/drawing/2014/main" id="{844DB62C-E7C7-414D-A3CF-7AB4A9AC546D}"/>
              </a:ext>
            </a:extLst>
          </p:cNvPr>
          <p:cNvSpPr>
            <a:spLocks noGrp="1"/>
          </p:cNvSpPr>
          <p:nvPr>
            <p:ph idx="1"/>
          </p:nvPr>
        </p:nvSpPr>
        <p:spPr/>
        <p:txBody>
          <a:bodyPr/>
          <a:lstStyle/>
          <a:p>
            <a:pPr marL="0" indent="0">
              <a:buNone/>
            </a:pPr>
            <a:r>
              <a:rPr lang="en-US" dirty="0"/>
              <a:t>GUI </a:t>
            </a:r>
          </a:p>
          <a:p>
            <a:pPr marL="0" indent="0">
              <a:buNone/>
            </a:pPr>
            <a:endParaRPr lang="en-US" dirty="0"/>
          </a:p>
        </p:txBody>
      </p:sp>
      <p:pic>
        <p:nvPicPr>
          <p:cNvPr id="6" name="Picture 5">
            <a:extLst>
              <a:ext uri="{FF2B5EF4-FFF2-40B4-BE49-F238E27FC236}">
                <a16:creationId xmlns:a16="http://schemas.microsoft.com/office/drawing/2014/main" id="{D7D06309-7B91-4A9B-BF32-DC33FDDF0569}"/>
              </a:ext>
            </a:extLst>
          </p:cNvPr>
          <p:cNvPicPr>
            <a:picLocks noChangeAspect="1"/>
          </p:cNvPicPr>
          <p:nvPr/>
        </p:nvPicPr>
        <p:blipFill>
          <a:blip r:embed="rId2"/>
          <a:stretch>
            <a:fillRect/>
          </a:stretch>
        </p:blipFill>
        <p:spPr>
          <a:xfrm>
            <a:off x="1559859" y="1618248"/>
            <a:ext cx="9592236" cy="4678641"/>
          </a:xfrm>
          <a:prstGeom prst="rect">
            <a:avLst/>
          </a:prstGeom>
        </p:spPr>
      </p:pic>
    </p:spTree>
    <p:extLst>
      <p:ext uri="{BB962C8B-B14F-4D97-AF65-F5344CB8AC3E}">
        <p14:creationId xmlns:p14="http://schemas.microsoft.com/office/powerpoint/2010/main" val="4083355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FA56-E9B2-4C09-8B57-60D6C6E7A4DC}"/>
              </a:ext>
            </a:extLst>
          </p:cNvPr>
          <p:cNvSpPr>
            <a:spLocks noGrp="1"/>
          </p:cNvSpPr>
          <p:nvPr>
            <p:ph type="title"/>
          </p:nvPr>
        </p:nvSpPr>
        <p:spPr>
          <a:xfrm>
            <a:off x="444500" y="542925"/>
            <a:ext cx="11214100" cy="757130"/>
          </a:xfrm>
        </p:spPr>
        <p:txBody>
          <a:bodyPr/>
          <a:lstStyle/>
          <a:p>
            <a:r>
              <a:rPr lang="en-US" sz="4800" dirty="0">
                <a:solidFill>
                  <a:schemeClr val="accent2"/>
                </a:solidFill>
                <a:latin typeface="Berlin Sans FB Demi" panose="020E0802020502020306" pitchFamily="34" charset="0"/>
              </a:rPr>
              <a:t>House Price Prediction</a:t>
            </a:r>
          </a:p>
        </p:txBody>
      </p:sp>
      <p:sp>
        <p:nvSpPr>
          <p:cNvPr id="3" name="Slide Number Placeholder 2">
            <a:extLst>
              <a:ext uri="{FF2B5EF4-FFF2-40B4-BE49-F238E27FC236}">
                <a16:creationId xmlns:a16="http://schemas.microsoft.com/office/drawing/2014/main" id="{5D5532E5-B4A9-4304-83C1-77BBE7B34734}"/>
              </a:ext>
            </a:extLst>
          </p:cNvPr>
          <p:cNvSpPr>
            <a:spLocks noGrp="1"/>
          </p:cNvSpPr>
          <p:nvPr>
            <p:ph type="sldNum" sz="quarter" idx="12"/>
          </p:nvPr>
        </p:nvSpPr>
        <p:spPr/>
        <p:txBody>
          <a:bodyPr/>
          <a:lstStyle/>
          <a:p>
            <a:fld id="{C263D6C4-4840-40CC-AC84-17E24B3B7BDE}" type="slidenum">
              <a:rPr lang="en-US" noProof="0" smtClean="0"/>
              <a:pPr/>
              <a:t>36</a:t>
            </a:fld>
            <a:endParaRPr lang="en-US" noProof="0" dirty="0"/>
          </a:p>
        </p:txBody>
      </p:sp>
      <p:sp>
        <p:nvSpPr>
          <p:cNvPr id="4" name="Content Placeholder 3">
            <a:extLst>
              <a:ext uri="{FF2B5EF4-FFF2-40B4-BE49-F238E27FC236}">
                <a16:creationId xmlns:a16="http://schemas.microsoft.com/office/drawing/2014/main" id="{D8857990-3C9D-42BD-A8C0-CD9DBFEB8DEF}"/>
              </a:ext>
            </a:extLst>
          </p:cNvPr>
          <p:cNvSpPr>
            <a:spLocks noGrp="1"/>
          </p:cNvSpPr>
          <p:nvPr>
            <p:ph idx="1"/>
          </p:nvPr>
        </p:nvSpPr>
        <p:spPr/>
        <p:txBody>
          <a:bodyPr/>
          <a:lstStyle/>
          <a:p>
            <a:pPr marL="0" indent="0">
              <a:buNone/>
            </a:pPr>
            <a:r>
              <a:rPr lang="en-US" dirty="0"/>
              <a:t>Importing Dependencies and Checking Quality Of Data</a:t>
            </a:r>
          </a:p>
          <a:p>
            <a:pPr marL="0" indent="0" algn="just">
              <a:buNone/>
            </a:pPr>
            <a:r>
              <a:rPr lang="en-US" sz="2400" spc="-5" dirty="0">
                <a:effectLst/>
                <a:ea typeface="SimSun" panose="02010600030101010101" pitchFamily="2" charset="-122"/>
              </a:rPr>
              <a:t>House dataset is of Mumbai area uploaded by Sameep Seth under public domain license it contains information of houses all over the Mumbai such as area, location, number of bedrooms and various amenities available but our research focuses on the prices of house in Kharghar, Mira Road East and Thane West and we have considered features like area, location, number of bedrooms and whether a house is new or resale.</a:t>
            </a:r>
            <a:endParaRPr lang="en-US" sz="2400" dirty="0"/>
          </a:p>
          <a:p>
            <a:pPr marL="0" indent="0">
              <a:buNone/>
            </a:pPr>
            <a:endParaRPr lang="en-US" dirty="0"/>
          </a:p>
        </p:txBody>
      </p:sp>
    </p:spTree>
    <p:extLst>
      <p:ext uri="{BB962C8B-B14F-4D97-AF65-F5344CB8AC3E}">
        <p14:creationId xmlns:p14="http://schemas.microsoft.com/office/powerpoint/2010/main" val="941923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48485-7FD3-449D-888F-5DAC5338DEE4}"/>
              </a:ext>
            </a:extLst>
          </p:cNvPr>
          <p:cNvSpPr>
            <a:spLocks noGrp="1"/>
          </p:cNvSpPr>
          <p:nvPr>
            <p:ph type="title"/>
          </p:nvPr>
        </p:nvSpPr>
        <p:spPr>
          <a:xfrm>
            <a:off x="444500" y="542925"/>
            <a:ext cx="11214100" cy="757130"/>
          </a:xfrm>
        </p:spPr>
        <p:txBody>
          <a:bodyPr/>
          <a:lstStyle/>
          <a:p>
            <a:r>
              <a:rPr lang="en-US" sz="4800" dirty="0">
                <a:solidFill>
                  <a:schemeClr val="accent2"/>
                </a:solidFill>
                <a:latin typeface="Berlin Sans FB Demi" panose="020E0802020502020306" pitchFamily="34" charset="0"/>
              </a:rPr>
              <a:t>House Price Prediction</a:t>
            </a:r>
          </a:p>
        </p:txBody>
      </p:sp>
      <p:sp>
        <p:nvSpPr>
          <p:cNvPr id="3" name="Slide Number Placeholder 2">
            <a:extLst>
              <a:ext uri="{FF2B5EF4-FFF2-40B4-BE49-F238E27FC236}">
                <a16:creationId xmlns:a16="http://schemas.microsoft.com/office/drawing/2014/main" id="{58FEAB57-76FD-46BA-8B5F-0C530BBF5343}"/>
              </a:ext>
            </a:extLst>
          </p:cNvPr>
          <p:cNvSpPr>
            <a:spLocks noGrp="1"/>
          </p:cNvSpPr>
          <p:nvPr>
            <p:ph type="sldNum" sz="quarter" idx="12"/>
          </p:nvPr>
        </p:nvSpPr>
        <p:spPr/>
        <p:txBody>
          <a:bodyPr/>
          <a:lstStyle/>
          <a:p>
            <a:fld id="{C263D6C4-4840-40CC-AC84-17E24B3B7BDE}" type="slidenum">
              <a:rPr lang="en-US" noProof="0" smtClean="0"/>
              <a:pPr/>
              <a:t>37</a:t>
            </a:fld>
            <a:endParaRPr lang="en-US" noProof="0" dirty="0"/>
          </a:p>
        </p:txBody>
      </p:sp>
      <p:sp>
        <p:nvSpPr>
          <p:cNvPr id="4" name="Content Placeholder 3">
            <a:extLst>
              <a:ext uri="{FF2B5EF4-FFF2-40B4-BE49-F238E27FC236}">
                <a16:creationId xmlns:a16="http://schemas.microsoft.com/office/drawing/2014/main" id="{573BEE92-6BA2-4115-88D3-8299C86C7C61}"/>
              </a:ext>
            </a:extLst>
          </p:cNvPr>
          <p:cNvSpPr>
            <a:spLocks noGrp="1"/>
          </p:cNvSpPr>
          <p:nvPr>
            <p:ph idx="1"/>
          </p:nvPr>
        </p:nvSpPr>
        <p:spPr/>
        <p:txBody>
          <a:bodyPr/>
          <a:lstStyle/>
          <a:p>
            <a:pPr marL="0" indent="0">
              <a:buNone/>
            </a:pPr>
            <a:r>
              <a:rPr lang="en-US" dirty="0"/>
              <a:t>Data Visualization</a:t>
            </a:r>
          </a:p>
          <a:p>
            <a:pPr marL="0" indent="0">
              <a:buNone/>
            </a:pPr>
            <a:endParaRPr lang="en-US" dirty="0"/>
          </a:p>
        </p:txBody>
      </p:sp>
      <p:pic>
        <p:nvPicPr>
          <p:cNvPr id="5" name="Picture 4">
            <a:extLst>
              <a:ext uri="{FF2B5EF4-FFF2-40B4-BE49-F238E27FC236}">
                <a16:creationId xmlns:a16="http://schemas.microsoft.com/office/drawing/2014/main" id="{6AD37013-CEFF-4440-92C9-26E88DB2F0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1976" y="2599765"/>
            <a:ext cx="5977741" cy="3139440"/>
          </a:xfrm>
          <a:prstGeom prst="rect">
            <a:avLst/>
          </a:prstGeom>
          <a:noFill/>
        </p:spPr>
      </p:pic>
    </p:spTree>
    <p:extLst>
      <p:ext uri="{BB962C8B-B14F-4D97-AF65-F5344CB8AC3E}">
        <p14:creationId xmlns:p14="http://schemas.microsoft.com/office/powerpoint/2010/main" val="4045859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F1168-319D-40A5-AE83-7AD3BBF4BA33}"/>
              </a:ext>
            </a:extLst>
          </p:cNvPr>
          <p:cNvSpPr>
            <a:spLocks noGrp="1"/>
          </p:cNvSpPr>
          <p:nvPr>
            <p:ph type="title"/>
          </p:nvPr>
        </p:nvSpPr>
        <p:spPr>
          <a:xfrm>
            <a:off x="-4764" y="425435"/>
            <a:ext cx="11214100" cy="1255728"/>
          </a:xfrm>
        </p:spPr>
        <p:txBody>
          <a:bodyPr/>
          <a:lstStyle/>
          <a:p>
            <a:r>
              <a:rPr lang="en-US" dirty="0">
                <a:solidFill>
                  <a:srgbClr val="63B7C6"/>
                </a:solidFill>
                <a:latin typeface="Berlin Sans FB Demi" panose="020E0802020502020306" pitchFamily="34" charset="0"/>
              </a:rPr>
              <a:t>Implementation</a:t>
            </a:r>
            <a:br>
              <a:rPr lang="en-US" dirty="0">
                <a:solidFill>
                  <a:srgbClr val="63B7C6"/>
                </a:solidFill>
                <a:latin typeface="Berlin Sans FB Demi" panose="020E0802020502020306" pitchFamily="34" charset="0"/>
              </a:rPr>
            </a:br>
            <a:r>
              <a:rPr lang="en-US" sz="2000" dirty="0">
                <a:solidFill>
                  <a:srgbClr val="63B7C6"/>
                </a:solidFill>
                <a:latin typeface="Berlin Sans FB Demi" panose="020E0802020502020306" pitchFamily="34" charset="0"/>
              </a:rPr>
              <a:t>Implementing Linear and Ridge regression for House price prediction</a:t>
            </a:r>
            <a:br>
              <a:rPr lang="en-US" dirty="0">
                <a:solidFill>
                  <a:srgbClr val="63B7C6"/>
                </a:solidFill>
                <a:latin typeface="Berlin Sans FB Demi" panose="020E0802020502020306" pitchFamily="34" charset="0"/>
              </a:rPr>
            </a:br>
            <a:endParaRPr lang="en-US" dirty="0"/>
          </a:p>
        </p:txBody>
      </p:sp>
      <p:sp>
        <p:nvSpPr>
          <p:cNvPr id="3" name="Slide Number Placeholder 2">
            <a:extLst>
              <a:ext uri="{FF2B5EF4-FFF2-40B4-BE49-F238E27FC236}">
                <a16:creationId xmlns:a16="http://schemas.microsoft.com/office/drawing/2014/main" id="{FAE3D5B3-0A40-4B12-A4FF-765938A6FC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4" name="Text Placeholder 3">
            <a:extLst>
              <a:ext uri="{FF2B5EF4-FFF2-40B4-BE49-F238E27FC236}">
                <a16:creationId xmlns:a16="http://schemas.microsoft.com/office/drawing/2014/main" id="{19AB8C6D-D1F6-4917-A5F1-9499295F6535}"/>
              </a:ext>
            </a:extLst>
          </p:cNvPr>
          <p:cNvSpPr>
            <a:spLocks noGrp="1"/>
          </p:cNvSpPr>
          <p:nvPr>
            <p:ph type="body" idx="1"/>
          </p:nvPr>
        </p:nvSpPr>
        <p:spPr/>
        <p:txBody>
          <a:bodyPr/>
          <a:lstStyle/>
          <a:p>
            <a:r>
              <a:rPr lang="en-US" sz="1800" dirty="0">
                <a:effectLst/>
                <a:ea typeface="SimSun" panose="02010600030101010101" pitchFamily="2" charset="-122"/>
              </a:rPr>
              <a:t>Actual vs Predicted price by linear regression for training dataset of </a:t>
            </a:r>
            <a:r>
              <a:rPr lang="en-US" sz="1800" dirty="0">
                <a:ea typeface="SimSun" panose="02010600030101010101" pitchFamily="2" charset="-122"/>
              </a:rPr>
              <a:t>House</a:t>
            </a:r>
            <a:r>
              <a:rPr lang="en-US" sz="1800" dirty="0">
                <a:effectLst/>
                <a:ea typeface="SimSun" panose="02010600030101010101" pitchFamily="2" charset="-122"/>
              </a:rPr>
              <a:t> price prediction </a:t>
            </a:r>
          </a:p>
          <a:p>
            <a:endParaRPr lang="en-US" dirty="0"/>
          </a:p>
        </p:txBody>
      </p:sp>
      <p:sp>
        <p:nvSpPr>
          <p:cNvPr id="5" name="Text Placeholder 4">
            <a:extLst>
              <a:ext uri="{FF2B5EF4-FFF2-40B4-BE49-F238E27FC236}">
                <a16:creationId xmlns:a16="http://schemas.microsoft.com/office/drawing/2014/main" id="{F91CCDE0-B9FF-457E-985F-202C3C537D0E}"/>
              </a:ext>
            </a:extLst>
          </p:cNvPr>
          <p:cNvSpPr>
            <a:spLocks noGrp="1"/>
          </p:cNvSpPr>
          <p:nvPr>
            <p:ph type="body" sz="quarter" idx="3"/>
          </p:nvPr>
        </p:nvSpPr>
        <p:spPr/>
        <p:txBody>
          <a:bodyPr>
            <a:normAutofit lnSpcReduction="10000"/>
          </a:bodyPr>
          <a:lstStyle/>
          <a:p>
            <a:pPr algn="l"/>
            <a:r>
              <a:rPr lang="en-US" sz="1800" dirty="0">
                <a:effectLst/>
                <a:ea typeface="SimSun" panose="02010600030101010101" pitchFamily="2" charset="-122"/>
              </a:rPr>
              <a:t>Actual vs Predicted price by </a:t>
            </a:r>
            <a:r>
              <a:rPr lang="en-US" sz="1800" dirty="0">
                <a:ea typeface="SimSun" panose="02010600030101010101" pitchFamily="2" charset="-122"/>
              </a:rPr>
              <a:t>Ridge</a:t>
            </a:r>
            <a:r>
              <a:rPr lang="en-US" sz="1800" dirty="0">
                <a:effectLst/>
                <a:ea typeface="SimSun" panose="02010600030101010101" pitchFamily="2" charset="-122"/>
              </a:rPr>
              <a:t> regression for training dataset of </a:t>
            </a:r>
            <a:r>
              <a:rPr lang="en-US" sz="1800" dirty="0">
                <a:ea typeface="SimSun" panose="02010600030101010101" pitchFamily="2" charset="-122"/>
              </a:rPr>
              <a:t>House</a:t>
            </a:r>
            <a:r>
              <a:rPr lang="en-US" sz="1800" dirty="0">
                <a:effectLst/>
                <a:ea typeface="SimSun" panose="02010600030101010101" pitchFamily="2" charset="-122"/>
              </a:rPr>
              <a:t> price prediction </a:t>
            </a:r>
          </a:p>
          <a:p>
            <a:endParaRPr lang="en-US" dirty="0"/>
          </a:p>
        </p:txBody>
      </p:sp>
      <p:pic>
        <p:nvPicPr>
          <p:cNvPr id="12" name="Content Placeholder 11">
            <a:extLst>
              <a:ext uri="{FF2B5EF4-FFF2-40B4-BE49-F238E27FC236}">
                <a16:creationId xmlns:a16="http://schemas.microsoft.com/office/drawing/2014/main" id="{FC692394-2313-4C4C-85CE-077F3928AB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09877" y="2321860"/>
            <a:ext cx="5392409" cy="3684588"/>
          </a:xfrm>
          <a:prstGeom prst="rect">
            <a:avLst/>
          </a:prstGeom>
          <a:noFill/>
        </p:spPr>
      </p:pic>
      <p:pic>
        <p:nvPicPr>
          <p:cNvPr id="13" name="Content Placeholder 12">
            <a:extLst>
              <a:ext uri="{FF2B5EF4-FFF2-40B4-BE49-F238E27FC236}">
                <a16:creationId xmlns:a16="http://schemas.microsoft.com/office/drawing/2014/main" id="{876BA577-0BAD-4970-9A3D-F16C0114527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383502" y="2366683"/>
            <a:ext cx="5392408" cy="3594942"/>
          </a:xfrm>
          <a:prstGeom prst="rect">
            <a:avLst/>
          </a:prstGeom>
          <a:noFill/>
        </p:spPr>
      </p:pic>
    </p:spTree>
    <p:extLst>
      <p:ext uri="{BB962C8B-B14F-4D97-AF65-F5344CB8AC3E}">
        <p14:creationId xmlns:p14="http://schemas.microsoft.com/office/powerpoint/2010/main" val="1192069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F1168-319D-40A5-AE83-7AD3BBF4BA33}"/>
              </a:ext>
            </a:extLst>
          </p:cNvPr>
          <p:cNvSpPr>
            <a:spLocks noGrp="1"/>
          </p:cNvSpPr>
          <p:nvPr>
            <p:ph type="title"/>
          </p:nvPr>
        </p:nvSpPr>
        <p:spPr>
          <a:xfrm>
            <a:off x="-4763" y="229160"/>
            <a:ext cx="11214100" cy="1255728"/>
          </a:xfrm>
        </p:spPr>
        <p:txBody>
          <a:bodyPr/>
          <a:lstStyle/>
          <a:p>
            <a:r>
              <a:rPr lang="en-US" dirty="0">
                <a:solidFill>
                  <a:srgbClr val="63B7C6"/>
                </a:solidFill>
                <a:latin typeface="Berlin Sans FB Demi" panose="020E0802020502020306" pitchFamily="34" charset="0"/>
              </a:rPr>
              <a:t>Implementation</a:t>
            </a:r>
            <a:br>
              <a:rPr lang="en-US" dirty="0">
                <a:solidFill>
                  <a:srgbClr val="63B7C6"/>
                </a:solidFill>
                <a:latin typeface="Berlin Sans FB Demi" panose="020E0802020502020306" pitchFamily="34" charset="0"/>
              </a:rPr>
            </a:br>
            <a:r>
              <a:rPr lang="en-US" sz="2000" dirty="0">
                <a:solidFill>
                  <a:srgbClr val="63B7C6"/>
                </a:solidFill>
                <a:latin typeface="Berlin Sans FB Demi" panose="020E0802020502020306" pitchFamily="34" charset="0"/>
              </a:rPr>
              <a:t>Implementing Linear and Ridge regression for House price prediction</a:t>
            </a:r>
            <a:br>
              <a:rPr lang="en-US" dirty="0">
                <a:solidFill>
                  <a:srgbClr val="63B7C6"/>
                </a:solidFill>
                <a:latin typeface="Berlin Sans FB Demi" panose="020E0802020502020306" pitchFamily="34" charset="0"/>
              </a:rPr>
            </a:br>
            <a:endParaRPr lang="en-US" dirty="0"/>
          </a:p>
        </p:txBody>
      </p:sp>
      <p:sp>
        <p:nvSpPr>
          <p:cNvPr id="3" name="Slide Number Placeholder 2">
            <a:extLst>
              <a:ext uri="{FF2B5EF4-FFF2-40B4-BE49-F238E27FC236}">
                <a16:creationId xmlns:a16="http://schemas.microsoft.com/office/drawing/2014/main" id="{FAE3D5B3-0A40-4B12-A4FF-765938A6FC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4" name="Text Placeholder 3">
            <a:extLst>
              <a:ext uri="{FF2B5EF4-FFF2-40B4-BE49-F238E27FC236}">
                <a16:creationId xmlns:a16="http://schemas.microsoft.com/office/drawing/2014/main" id="{19AB8C6D-D1F6-4917-A5F1-9499295F6535}"/>
              </a:ext>
            </a:extLst>
          </p:cNvPr>
          <p:cNvSpPr>
            <a:spLocks noGrp="1"/>
          </p:cNvSpPr>
          <p:nvPr>
            <p:ph type="body" idx="1"/>
          </p:nvPr>
        </p:nvSpPr>
        <p:spPr/>
        <p:txBody>
          <a:bodyPr/>
          <a:lstStyle/>
          <a:p>
            <a:r>
              <a:rPr lang="en-US" sz="1800" dirty="0">
                <a:effectLst/>
                <a:ea typeface="SimSun" panose="02010600030101010101" pitchFamily="2" charset="-122"/>
              </a:rPr>
              <a:t>Actual vs Predicted price by linear regression for test dataset of </a:t>
            </a:r>
            <a:r>
              <a:rPr lang="en-US" sz="1800" dirty="0">
                <a:ea typeface="SimSun" panose="02010600030101010101" pitchFamily="2" charset="-122"/>
              </a:rPr>
              <a:t>H</a:t>
            </a:r>
            <a:r>
              <a:rPr lang="en-US" sz="1800" dirty="0">
                <a:effectLst/>
                <a:ea typeface="SimSun" panose="02010600030101010101" pitchFamily="2" charset="-122"/>
              </a:rPr>
              <a:t>ouse price prediction </a:t>
            </a:r>
          </a:p>
          <a:p>
            <a:endParaRPr lang="en-US" dirty="0"/>
          </a:p>
        </p:txBody>
      </p:sp>
      <p:sp>
        <p:nvSpPr>
          <p:cNvPr id="5" name="Text Placeholder 4">
            <a:extLst>
              <a:ext uri="{FF2B5EF4-FFF2-40B4-BE49-F238E27FC236}">
                <a16:creationId xmlns:a16="http://schemas.microsoft.com/office/drawing/2014/main" id="{F91CCDE0-B9FF-457E-985F-202C3C537D0E}"/>
              </a:ext>
            </a:extLst>
          </p:cNvPr>
          <p:cNvSpPr>
            <a:spLocks noGrp="1"/>
          </p:cNvSpPr>
          <p:nvPr>
            <p:ph type="body" sz="quarter" idx="3"/>
          </p:nvPr>
        </p:nvSpPr>
        <p:spPr/>
        <p:txBody>
          <a:bodyPr>
            <a:normAutofit lnSpcReduction="10000"/>
          </a:bodyPr>
          <a:lstStyle/>
          <a:p>
            <a:r>
              <a:rPr lang="en-US" sz="1800" dirty="0">
                <a:effectLst/>
                <a:ea typeface="SimSun" panose="02010600030101010101" pitchFamily="2" charset="-122"/>
              </a:rPr>
              <a:t>Actual vs Predicted price by </a:t>
            </a:r>
            <a:r>
              <a:rPr lang="en-US" sz="1800" dirty="0">
                <a:ea typeface="SimSun" panose="02010600030101010101" pitchFamily="2" charset="-122"/>
              </a:rPr>
              <a:t>Ridge</a:t>
            </a:r>
            <a:r>
              <a:rPr lang="en-US" sz="1800" dirty="0">
                <a:effectLst/>
                <a:ea typeface="SimSun" panose="02010600030101010101" pitchFamily="2" charset="-122"/>
              </a:rPr>
              <a:t> regression for test dataset of H</a:t>
            </a:r>
            <a:r>
              <a:rPr lang="en-US" sz="1800" dirty="0">
                <a:ea typeface="SimSun" panose="02010600030101010101" pitchFamily="2" charset="-122"/>
              </a:rPr>
              <a:t>ouse</a:t>
            </a:r>
            <a:r>
              <a:rPr lang="en-US" sz="1800" dirty="0">
                <a:effectLst/>
                <a:ea typeface="SimSun" panose="02010600030101010101" pitchFamily="2" charset="-122"/>
              </a:rPr>
              <a:t> price prediction </a:t>
            </a:r>
          </a:p>
          <a:p>
            <a:endParaRPr lang="en-US" dirty="0"/>
          </a:p>
        </p:txBody>
      </p:sp>
      <p:pic>
        <p:nvPicPr>
          <p:cNvPr id="14" name="Content Placeholder 13">
            <a:extLst>
              <a:ext uri="{FF2B5EF4-FFF2-40B4-BE49-F238E27FC236}">
                <a16:creationId xmlns:a16="http://schemas.microsoft.com/office/drawing/2014/main" id="{AF0E8CAB-E8C1-4193-B592-2C8A730E9AC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0273" y="2505074"/>
            <a:ext cx="5152014" cy="3684587"/>
          </a:xfrm>
          <a:prstGeom prst="rect">
            <a:avLst/>
          </a:prstGeom>
          <a:noFill/>
        </p:spPr>
      </p:pic>
      <p:pic>
        <p:nvPicPr>
          <p:cNvPr id="15" name="Content Placeholder 14">
            <a:extLst>
              <a:ext uri="{FF2B5EF4-FFF2-40B4-BE49-F238E27FC236}">
                <a16:creationId xmlns:a16="http://schemas.microsoft.com/office/drawing/2014/main" id="{1F83645C-F5C2-410C-875B-2DCEC50A810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500811" y="2510035"/>
            <a:ext cx="5152013" cy="3679626"/>
          </a:xfrm>
          <a:prstGeom prst="rect">
            <a:avLst/>
          </a:prstGeom>
          <a:noFill/>
        </p:spPr>
      </p:pic>
    </p:spTree>
    <p:extLst>
      <p:ext uri="{BB962C8B-B14F-4D97-AF65-F5344CB8AC3E}">
        <p14:creationId xmlns:p14="http://schemas.microsoft.com/office/powerpoint/2010/main" val="1759615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600" y="178308"/>
            <a:ext cx="6555658" cy="1243584"/>
          </a:xfrm>
        </p:spPr>
        <p:txBody>
          <a:bodyPr/>
          <a:lstStyle/>
          <a:p>
            <a:r>
              <a:rPr lang="en-IN" sz="4800" dirty="0">
                <a:latin typeface="Berlin Sans FB Demi" panose="020E0802020502020306" pitchFamily="34" charset="0"/>
              </a:rPr>
              <a:t>Table Of Content</a:t>
            </a:r>
          </a:p>
        </p:txBody>
      </p:sp>
      <p:sp>
        <p:nvSpPr>
          <p:cNvPr id="3" name="Rectangle 2"/>
          <p:cNvSpPr/>
          <p:nvPr/>
        </p:nvSpPr>
        <p:spPr>
          <a:xfrm>
            <a:off x="8178925" y="178308"/>
            <a:ext cx="3425134" cy="6282082"/>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r"/>
            <a:r>
              <a:rPr lang="en-IN" sz="2400" dirty="0">
                <a:latin typeface="Berlin Sans FB Demi" panose="020E0802020502020306" pitchFamily="34" charset="0"/>
              </a:rPr>
              <a:t>Sequence Diagram </a:t>
            </a:r>
          </a:p>
          <a:p>
            <a:pPr algn="r"/>
            <a:r>
              <a:rPr lang="en-IN" sz="2400" dirty="0">
                <a:latin typeface="Berlin Sans FB Demi" panose="020E0802020502020306" pitchFamily="34" charset="0"/>
              </a:rPr>
              <a:t>Activity Diagram </a:t>
            </a:r>
          </a:p>
          <a:p>
            <a:pPr algn="r"/>
            <a:r>
              <a:rPr lang="en-IN" sz="2400" dirty="0">
                <a:latin typeface="Berlin Sans FB Demi" panose="020E0802020502020306" pitchFamily="34" charset="0"/>
              </a:rPr>
              <a:t>Car Price Prediction Model  </a:t>
            </a:r>
          </a:p>
          <a:p>
            <a:pPr algn="r"/>
            <a:r>
              <a:rPr lang="en-IN" sz="2400" dirty="0">
                <a:latin typeface="Berlin Sans FB Demi" panose="020E0802020502020306" pitchFamily="34" charset="0"/>
              </a:rPr>
              <a:t>House Price Prediction Model </a:t>
            </a:r>
          </a:p>
          <a:p>
            <a:pPr algn="r"/>
            <a:r>
              <a:rPr lang="en-IN" sz="2400" dirty="0">
                <a:latin typeface="Berlin Sans FB Demi" panose="020E0802020502020306" pitchFamily="34" charset="0"/>
              </a:rPr>
              <a:t> PERT chart </a:t>
            </a:r>
          </a:p>
          <a:p>
            <a:pPr algn="r"/>
            <a:r>
              <a:rPr lang="en-IN" sz="2400" dirty="0">
                <a:latin typeface="Berlin Sans FB Demi" panose="020E0802020502020306" pitchFamily="34" charset="0"/>
              </a:rPr>
              <a:t>Conclusion </a:t>
            </a:r>
          </a:p>
          <a:p>
            <a:pPr algn="r"/>
            <a:r>
              <a:rPr lang="en-IN" sz="2400" dirty="0">
                <a:latin typeface="Berlin Sans FB Demi" panose="020E0802020502020306" pitchFamily="34" charset="0"/>
              </a:rPr>
              <a:t>References </a:t>
            </a:r>
          </a:p>
          <a:p>
            <a:pPr algn="r"/>
            <a:r>
              <a:rPr lang="en-IN" sz="2400" dirty="0">
                <a:latin typeface="Berlin Sans FB Demi" panose="020E0802020502020306" pitchFamily="34" charset="0"/>
              </a:rPr>
              <a:t>Thankyou </a:t>
            </a:r>
          </a:p>
          <a:p>
            <a:pPr algn="r"/>
            <a:r>
              <a:rPr lang="en-IN" sz="2400" dirty="0">
                <a:latin typeface="Berlin Sans FB Demi" panose="020E0802020502020306" pitchFamily="34" charset="0"/>
              </a:rPr>
              <a:t> </a:t>
            </a:r>
          </a:p>
          <a:p>
            <a:endParaRPr lang="en-IN" dirty="0"/>
          </a:p>
        </p:txBody>
      </p:sp>
      <p:sp>
        <p:nvSpPr>
          <p:cNvPr id="4" name="Rectangle 3"/>
          <p:cNvSpPr/>
          <p:nvPr/>
        </p:nvSpPr>
        <p:spPr>
          <a:xfrm>
            <a:off x="7315195" y="406575"/>
            <a:ext cx="1007166" cy="6282083"/>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marL="342900" indent="-342900">
              <a:buFont typeface="Wingdings" panose="05000000000000000000" pitchFamily="2" charset="2"/>
              <a:buChar char="v"/>
            </a:pPr>
            <a:r>
              <a:rPr lang="en-IN" sz="2400" dirty="0">
                <a:latin typeface="Berlin Sans FB Demi" panose="020E0802020502020306" pitchFamily="34" charset="0"/>
              </a:rPr>
              <a:t>14</a:t>
            </a:r>
          </a:p>
          <a:p>
            <a:pPr marL="342900" indent="-342900">
              <a:buFont typeface="Wingdings" panose="05000000000000000000" pitchFamily="2" charset="2"/>
              <a:buChar char="v"/>
            </a:pPr>
            <a:r>
              <a:rPr lang="en-IN" sz="2400" dirty="0">
                <a:latin typeface="Berlin Sans FB Demi" panose="020E0802020502020306" pitchFamily="34" charset="0"/>
              </a:rPr>
              <a:t>15</a:t>
            </a:r>
          </a:p>
          <a:p>
            <a:pPr marL="342900" indent="-342900">
              <a:buFont typeface="Wingdings" panose="05000000000000000000" pitchFamily="2" charset="2"/>
              <a:buChar char="v"/>
            </a:pPr>
            <a:r>
              <a:rPr lang="en-IN" sz="2400" dirty="0">
                <a:latin typeface="Berlin Sans FB Demi" panose="020E0802020502020306" pitchFamily="34" charset="0"/>
              </a:rPr>
              <a:t>16</a:t>
            </a:r>
          </a:p>
          <a:p>
            <a:endParaRPr lang="en-IN" sz="2400" dirty="0">
              <a:latin typeface="Berlin Sans FB Demi" panose="020E0802020502020306" pitchFamily="34" charset="0"/>
            </a:endParaRPr>
          </a:p>
          <a:p>
            <a:pPr marL="342900" indent="-342900">
              <a:buFont typeface="Wingdings" panose="05000000000000000000" pitchFamily="2" charset="2"/>
              <a:buChar char="v"/>
            </a:pPr>
            <a:r>
              <a:rPr lang="en-IN" sz="2400" dirty="0">
                <a:latin typeface="Berlin Sans FB Demi" panose="020E0802020502020306" pitchFamily="34" charset="0"/>
              </a:rPr>
              <a:t>17</a:t>
            </a:r>
          </a:p>
          <a:p>
            <a:endParaRPr lang="en-IN" sz="2400" dirty="0">
              <a:latin typeface="Berlin Sans FB Demi" panose="020E0802020502020306" pitchFamily="34" charset="0"/>
            </a:endParaRPr>
          </a:p>
          <a:p>
            <a:pPr marL="342900" indent="-342900">
              <a:buFont typeface="Wingdings" panose="05000000000000000000" pitchFamily="2" charset="2"/>
              <a:buChar char="v"/>
            </a:pPr>
            <a:r>
              <a:rPr lang="en-IN" sz="2400" dirty="0">
                <a:latin typeface="Berlin Sans FB Demi" panose="020E0802020502020306" pitchFamily="34" charset="0"/>
              </a:rPr>
              <a:t>18</a:t>
            </a:r>
          </a:p>
          <a:p>
            <a:pPr marL="342900" indent="-342900">
              <a:buFont typeface="Wingdings" panose="05000000000000000000" pitchFamily="2" charset="2"/>
              <a:buChar char="v"/>
            </a:pPr>
            <a:r>
              <a:rPr lang="en-IN" sz="2400" dirty="0">
                <a:latin typeface="Berlin Sans FB Demi" panose="020E0802020502020306" pitchFamily="34" charset="0"/>
              </a:rPr>
              <a:t>19</a:t>
            </a:r>
          </a:p>
          <a:p>
            <a:pPr marL="342900" indent="-342900">
              <a:buFont typeface="Wingdings" panose="05000000000000000000" pitchFamily="2" charset="2"/>
              <a:buChar char="v"/>
            </a:pPr>
            <a:r>
              <a:rPr lang="en-IN" sz="2400" dirty="0">
                <a:latin typeface="Berlin Sans FB Demi" panose="020E0802020502020306" pitchFamily="34" charset="0"/>
              </a:rPr>
              <a:t>20</a:t>
            </a:r>
          </a:p>
          <a:p>
            <a:pPr marL="342900" indent="-342900">
              <a:buFont typeface="Wingdings" panose="05000000000000000000" pitchFamily="2" charset="2"/>
              <a:buChar char="v"/>
            </a:pPr>
            <a:r>
              <a:rPr lang="en-IN" sz="2400" dirty="0">
                <a:latin typeface="Berlin Sans FB Demi" panose="020E0802020502020306" pitchFamily="34" charset="0"/>
              </a:rPr>
              <a:t>21</a:t>
            </a:r>
          </a:p>
          <a:p>
            <a:pPr marL="342900" indent="-342900">
              <a:buFont typeface="Wingdings" panose="05000000000000000000" pitchFamily="2" charset="2"/>
              <a:buChar char="v"/>
            </a:pPr>
            <a:r>
              <a:rPr lang="en-IN" sz="2400" dirty="0">
                <a:latin typeface="Berlin Sans FB Demi" panose="020E0802020502020306" pitchFamily="34" charset="0"/>
              </a:rPr>
              <a:t>22</a:t>
            </a:r>
          </a:p>
          <a:p>
            <a:endParaRPr lang="en-IN" sz="2400" dirty="0">
              <a:latin typeface="Berlin Sans FB Demi" panose="020E0802020502020306" pitchFamily="34" charset="0"/>
            </a:endParaRPr>
          </a:p>
          <a:p>
            <a:endParaRPr lang="en-IN" sz="2400" dirty="0">
              <a:latin typeface="Berlin Sans FB Demi" panose="020E0802020502020306" pitchFamily="34" charset="0"/>
            </a:endParaRPr>
          </a:p>
        </p:txBody>
      </p:sp>
    </p:spTree>
    <p:extLst>
      <p:ext uri="{BB962C8B-B14F-4D97-AF65-F5344CB8AC3E}">
        <p14:creationId xmlns:p14="http://schemas.microsoft.com/office/powerpoint/2010/main" val="17307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38CC-BADE-4C0B-9277-B52607CF10CB}"/>
              </a:ext>
            </a:extLst>
          </p:cNvPr>
          <p:cNvSpPr>
            <a:spLocks noGrp="1"/>
          </p:cNvSpPr>
          <p:nvPr>
            <p:ph type="title"/>
          </p:nvPr>
        </p:nvSpPr>
        <p:spPr>
          <a:xfrm>
            <a:off x="444500" y="542925"/>
            <a:ext cx="11214100" cy="1255728"/>
          </a:xfrm>
        </p:spPr>
        <p:txBody>
          <a:bodyPr/>
          <a:lstStyle/>
          <a:p>
            <a:r>
              <a:rPr lang="en-US" dirty="0">
                <a:solidFill>
                  <a:srgbClr val="63B7C6"/>
                </a:solidFill>
                <a:latin typeface="Berlin Sans FB Demi" panose="020E0802020502020306" pitchFamily="34" charset="0"/>
              </a:rPr>
              <a:t>Implementation</a:t>
            </a:r>
            <a:br>
              <a:rPr lang="en-US" dirty="0">
                <a:solidFill>
                  <a:srgbClr val="63B7C6"/>
                </a:solidFill>
                <a:latin typeface="Berlin Sans FB Demi" panose="020E0802020502020306" pitchFamily="34" charset="0"/>
              </a:rPr>
            </a:br>
            <a:r>
              <a:rPr lang="en-US" sz="2000" dirty="0">
                <a:solidFill>
                  <a:srgbClr val="63B7C6"/>
                </a:solidFill>
                <a:latin typeface="Berlin Sans FB Demi" panose="020E0802020502020306" pitchFamily="34" charset="0"/>
              </a:rPr>
              <a:t>Implementing Linear and Ridge regression for House price prediction</a:t>
            </a:r>
            <a:br>
              <a:rPr lang="en-US" dirty="0">
                <a:solidFill>
                  <a:srgbClr val="63B7C6"/>
                </a:solidFill>
                <a:latin typeface="Berlin Sans FB Demi" panose="020E0802020502020306" pitchFamily="34" charset="0"/>
              </a:rPr>
            </a:br>
            <a:endParaRPr lang="en-US" dirty="0"/>
          </a:p>
        </p:txBody>
      </p:sp>
      <p:sp>
        <p:nvSpPr>
          <p:cNvPr id="3" name="Slide Number Placeholder 2">
            <a:extLst>
              <a:ext uri="{FF2B5EF4-FFF2-40B4-BE49-F238E27FC236}">
                <a16:creationId xmlns:a16="http://schemas.microsoft.com/office/drawing/2014/main" id="{D9056429-2ACB-4171-B87D-8E5B3D048D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4" name="Content Placeholder 3">
            <a:extLst>
              <a:ext uri="{FF2B5EF4-FFF2-40B4-BE49-F238E27FC236}">
                <a16:creationId xmlns:a16="http://schemas.microsoft.com/office/drawing/2014/main" id="{589170D8-F981-4CE0-A603-4A15BE1A1F0D}"/>
              </a:ext>
            </a:extLst>
          </p:cNvPr>
          <p:cNvSpPr>
            <a:spLocks noGrp="1"/>
          </p:cNvSpPr>
          <p:nvPr>
            <p:ph idx="1"/>
          </p:nvPr>
        </p:nvSpPr>
        <p:spPr/>
        <p:txBody>
          <a:bodyPr/>
          <a:lstStyle/>
          <a:p>
            <a:pPr marL="0" indent="0" algn="just">
              <a:lnSpc>
                <a:spcPct val="95000"/>
              </a:lnSpc>
              <a:spcBef>
                <a:spcPts val="0"/>
              </a:spcBef>
              <a:spcAft>
                <a:spcPts val="600"/>
              </a:spcAft>
              <a:tabLst>
                <a:tab pos="182880" algn="l"/>
              </a:tabLst>
            </a:pPr>
            <a:r>
              <a:rPr lang="en-US" sz="1800" dirty="0">
                <a:effectLst/>
                <a:latin typeface="Times New Roman" panose="02020603050405020304" pitchFamily="18" charset="0"/>
                <a:ea typeface="SimSun" panose="02010600030101010101" pitchFamily="2" charset="-122"/>
              </a:rPr>
              <a:t> </a:t>
            </a:r>
            <a:r>
              <a:rPr lang="en-US" sz="2400" dirty="0">
                <a:effectLst/>
                <a:ea typeface="SimSun" panose="02010600030101010101" pitchFamily="2" charset="-122"/>
              </a:rPr>
              <a:t>For the house price prediction model Linear and Ridge regression were studied here the dataset was divided into 70 percent for training data and 30 percent for test data.</a:t>
            </a:r>
          </a:p>
          <a:p>
            <a:pPr marL="0" indent="0" algn="just">
              <a:lnSpc>
                <a:spcPct val="95000"/>
              </a:lnSpc>
              <a:spcBef>
                <a:spcPts val="0"/>
              </a:spcBef>
              <a:spcAft>
                <a:spcPts val="600"/>
              </a:spcAft>
              <a:tabLst>
                <a:tab pos="182880" algn="l"/>
              </a:tabLst>
            </a:pPr>
            <a:r>
              <a:rPr lang="en-US" sz="2400" dirty="0">
                <a:effectLst/>
                <a:ea typeface="SimSun" panose="02010600030101010101" pitchFamily="2" charset="-122"/>
              </a:rPr>
              <a:t> For Linear regression a R2 score of 0.668408 was obtained for training dataset and a R2 score of 0.693642 was obtained for test dataset.</a:t>
            </a:r>
          </a:p>
          <a:p>
            <a:pPr marL="0" indent="0" algn="just">
              <a:lnSpc>
                <a:spcPct val="95000"/>
              </a:lnSpc>
              <a:spcBef>
                <a:spcPts val="0"/>
              </a:spcBef>
              <a:spcAft>
                <a:spcPts val="600"/>
              </a:spcAft>
              <a:tabLst>
                <a:tab pos="182880" algn="l"/>
              </a:tabLst>
            </a:pPr>
            <a:r>
              <a:rPr lang="en-US" sz="2400" dirty="0">
                <a:effectLst/>
                <a:ea typeface="SimSun" panose="02010600030101010101" pitchFamily="2" charset="-122"/>
              </a:rPr>
              <a:t> For Ridge regression a R2 score of 0.668403 was obtained for training dataset and a R 2 score of 0.693933 was obtained for test dataset.</a:t>
            </a:r>
          </a:p>
          <a:p>
            <a:pPr marL="0" indent="0" algn="just">
              <a:lnSpc>
                <a:spcPct val="95000"/>
              </a:lnSpc>
              <a:spcBef>
                <a:spcPts val="0"/>
              </a:spcBef>
              <a:spcAft>
                <a:spcPts val="600"/>
              </a:spcAft>
              <a:buNone/>
              <a:tabLst>
                <a:tab pos="182880" algn="l"/>
              </a:tabLst>
            </a:pPr>
            <a:endParaRPr lang="en-US" sz="1800" dirty="0">
              <a:effectLst/>
              <a:ea typeface="SimSun" panose="02010600030101010101" pitchFamily="2" charset="-122"/>
            </a:endParaRPr>
          </a:p>
        </p:txBody>
      </p:sp>
    </p:spTree>
    <p:extLst>
      <p:ext uri="{BB962C8B-B14F-4D97-AF65-F5344CB8AC3E}">
        <p14:creationId xmlns:p14="http://schemas.microsoft.com/office/powerpoint/2010/main" val="1806982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757130"/>
          </a:xfrm>
        </p:spPr>
        <p:txBody>
          <a:bodyPr/>
          <a:lstStyle/>
          <a:p>
            <a:r>
              <a:rPr lang="en-IN" sz="4800" dirty="0">
                <a:solidFill>
                  <a:schemeClr val="accent2"/>
                </a:solidFill>
                <a:latin typeface="Berlin Sans FB Demi" panose="020E0802020502020306" pitchFamily="34" charset="0"/>
              </a:rPr>
              <a:t>Pert Chart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00" y="1825625"/>
            <a:ext cx="11214100" cy="4351338"/>
          </a:xfrm>
        </p:spPr>
      </p:pic>
    </p:spTree>
    <p:extLst>
      <p:ext uri="{BB962C8B-B14F-4D97-AF65-F5344CB8AC3E}">
        <p14:creationId xmlns:p14="http://schemas.microsoft.com/office/powerpoint/2010/main" val="129485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D6CD-4D0D-4104-8B42-34ECAC054810}"/>
              </a:ext>
            </a:extLst>
          </p:cNvPr>
          <p:cNvSpPr>
            <a:spLocks noGrp="1"/>
          </p:cNvSpPr>
          <p:nvPr>
            <p:ph type="title"/>
          </p:nvPr>
        </p:nvSpPr>
        <p:spPr>
          <a:xfrm>
            <a:off x="134797" y="177800"/>
            <a:ext cx="11214100" cy="535531"/>
          </a:xfrm>
        </p:spPr>
        <p:txBody>
          <a:bodyPr/>
          <a:lstStyle/>
          <a:p>
            <a:r>
              <a:rPr lang="en-US" dirty="0">
                <a:solidFill>
                  <a:schemeClr val="accent2"/>
                </a:solidFill>
                <a:latin typeface="Berlin Sans FB Demi" panose="020E0802020502020306" pitchFamily="34" charset="0"/>
              </a:rPr>
              <a:t>Outcomes</a:t>
            </a:r>
          </a:p>
        </p:txBody>
      </p:sp>
      <p:sp>
        <p:nvSpPr>
          <p:cNvPr id="3" name="Slide Number Placeholder 2">
            <a:extLst>
              <a:ext uri="{FF2B5EF4-FFF2-40B4-BE49-F238E27FC236}">
                <a16:creationId xmlns:a16="http://schemas.microsoft.com/office/drawing/2014/main" id="{99F2C096-AFF8-44A2-A1AA-490E685AFFC8}"/>
              </a:ext>
            </a:extLst>
          </p:cNvPr>
          <p:cNvSpPr>
            <a:spLocks noGrp="1"/>
          </p:cNvSpPr>
          <p:nvPr>
            <p:ph type="sldNum" sz="quarter" idx="12"/>
          </p:nvPr>
        </p:nvSpPr>
        <p:spPr/>
        <p:txBody>
          <a:bodyPr/>
          <a:lstStyle/>
          <a:p>
            <a:fld id="{C263D6C4-4840-40CC-AC84-17E24B3B7BDE}" type="slidenum">
              <a:rPr lang="en-US" noProof="0" smtClean="0"/>
              <a:pPr/>
              <a:t>42</a:t>
            </a:fld>
            <a:endParaRPr lang="en-US" noProof="0" dirty="0"/>
          </a:p>
        </p:txBody>
      </p:sp>
      <p:graphicFrame>
        <p:nvGraphicFramePr>
          <p:cNvPr id="6" name="Table 6">
            <a:extLst>
              <a:ext uri="{FF2B5EF4-FFF2-40B4-BE49-F238E27FC236}">
                <a16:creationId xmlns:a16="http://schemas.microsoft.com/office/drawing/2014/main" id="{05F18744-0A6F-451F-B1AF-D253E1B1777D}"/>
              </a:ext>
            </a:extLst>
          </p:cNvPr>
          <p:cNvGraphicFramePr>
            <a:graphicFrameLocks noGrp="1"/>
          </p:cNvGraphicFramePr>
          <p:nvPr>
            <p:ph idx="1"/>
            <p:extLst>
              <p:ext uri="{D42A27DB-BD31-4B8C-83A1-F6EECF244321}">
                <p14:modId xmlns:p14="http://schemas.microsoft.com/office/powerpoint/2010/main" val="1281157501"/>
              </p:ext>
            </p:extLst>
          </p:nvPr>
        </p:nvGraphicFramePr>
        <p:xfrm>
          <a:off x="171730" y="794301"/>
          <a:ext cx="11140233" cy="5705111"/>
        </p:xfrm>
        <a:graphic>
          <a:graphicData uri="http://schemas.openxmlformats.org/drawingml/2006/table">
            <a:tbl>
              <a:tblPr firstRow="1" bandRow="1">
                <a:tableStyleId>{5C22544A-7EE6-4342-B048-85BDC9FD1C3A}</a:tableStyleId>
              </a:tblPr>
              <a:tblGrid>
                <a:gridCol w="833394">
                  <a:extLst>
                    <a:ext uri="{9D8B030D-6E8A-4147-A177-3AD203B41FA5}">
                      <a16:colId xmlns:a16="http://schemas.microsoft.com/office/drawing/2014/main" val="928887034"/>
                    </a:ext>
                  </a:extLst>
                </a:gridCol>
                <a:gridCol w="5996081">
                  <a:extLst>
                    <a:ext uri="{9D8B030D-6E8A-4147-A177-3AD203B41FA5}">
                      <a16:colId xmlns:a16="http://schemas.microsoft.com/office/drawing/2014/main" val="856706318"/>
                    </a:ext>
                  </a:extLst>
                </a:gridCol>
                <a:gridCol w="1578711">
                  <a:extLst>
                    <a:ext uri="{9D8B030D-6E8A-4147-A177-3AD203B41FA5}">
                      <a16:colId xmlns:a16="http://schemas.microsoft.com/office/drawing/2014/main" val="37810863"/>
                    </a:ext>
                  </a:extLst>
                </a:gridCol>
                <a:gridCol w="982309">
                  <a:extLst>
                    <a:ext uri="{9D8B030D-6E8A-4147-A177-3AD203B41FA5}">
                      <a16:colId xmlns:a16="http://schemas.microsoft.com/office/drawing/2014/main" val="3057873827"/>
                    </a:ext>
                  </a:extLst>
                </a:gridCol>
                <a:gridCol w="920915">
                  <a:extLst>
                    <a:ext uri="{9D8B030D-6E8A-4147-A177-3AD203B41FA5}">
                      <a16:colId xmlns:a16="http://schemas.microsoft.com/office/drawing/2014/main" val="3948142654"/>
                    </a:ext>
                  </a:extLst>
                </a:gridCol>
                <a:gridCol w="828823">
                  <a:extLst>
                    <a:ext uri="{9D8B030D-6E8A-4147-A177-3AD203B41FA5}">
                      <a16:colId xmlns:a16="http://schemas.microsoft.com/office/drawing/2014/main" val="1547137686"/>
                    </a:ext>
                  </a:extLst>
                </a:gridCol>
              </a:tblGrid>
              <a:tr h="354993">
                <a:tc>
                  <a:txBody>
                    <a:bodyPr/>
                    <a:lstStyle/>
                    <a:p>
                      <a:r>
                        <a:rPr lang="en-US" dirty="0" err="1"/>
                        <a:t>SrNo</a:t>
                      </a:r>
                      <a:endParaRPr lang="en-US" dirty="0"/>
                    </a:p>
                  </a:txBody>
                  <a:tcPr/>
                </a:tc>
                <a:tc>
                  <a:txBody>
                    <a:bodyPr/>
                    <a:lstStyle/>
                    <a:p>
                      <a:r>
                        <a:rPr lang="en-US" dirty="0"/>
                        <a:t>Course Outcomes</a:t>
                      </a:r>
                    </a:p>
                  </a:txBody>
                  <a:tcPr/>
                </a:tc>
                <a:tc>
                  <a:txBody>
                    <a:bodyPr/>
                    <a:lstStyle/>
                    <a:p>
                      <a:r>
                        <a:rPr lang="en-US" dirty="0"/>
                        <a:t>Pooruvi(GL)</a:t>
                      </a:r>
                    </a:p>
                  </a:txBody>
                  <a:tcPr/>
                </a:tc>
                <a:tc>
                  <a:txBody>
                    <a:bodyPr/>
                    <a:lstStyle/>
                    <a:p>
                      <a:r>
                        <a:rPr lang="en-US" dirty="0"/>
                        <a:t>Aditya</a:t>
                      </a:r>
                    </a:p>
                  </a:txBody>
                  <a:tcPr/>
                </a:tc>
                <a:tc>
                  <a:txBody>
                    <a:bodyPr/>
                    <a:lstStyle/>
                    <a:p>
                      <a:r>
                        <a:rPr lang="en-US" dirty="0"/>
                        <a:t>Omkar</a:t>
                      </a:r>
                    </a:p>
                  </a:txBody>
                  <a:tcPr/>
                </a:tc>
                <a:tc>
                  <a:txBody>
                    <a:bodyPr/>
                    <a:lstStyle/>
                    <a:p>
                      <a:r>
                        <a:rPr lang="en-US" dirty="0"/>
                        <a:t>Suraj</a:t>
                      </a:r>
                    </a:p>
                  </a:txBody>
                  <a:tcPr/>
                </a:tc>
                <a:extLst>
                  <a:ext uri="{0D108BD9-81ED-4DB2-BD59-A6C34878D82A}">
                    <a16:rowId xmlns:a16="http://schemas.microsoft.com/office/drawing/2014/main" val="1927627767"/>
                  </a:ext>
                </a:extLst>
              </a:tr>
              <a:tr h="1072151">
                <a:tc>
                  <a:txBody>
                    <a:bodyPr/>
                    <a:lstStyle/>
                    <a:p>
                      <a:r>
                        <a:rPr lang="en-US" dirty="0"/>
                        <a:t>1</a:t>
                      </a:r>
                    </a:p>
                  </a:txBody>
                  <a:tcPr/>
                </a:tc>
                <a:tc>
                  <a:txBody>
                    <a:bodyPr/>
                    <a:lstStyle/>
                    <a:p>
                      <a:pPr algn="just" rtl="0"/>
                      <a:r>
                        <a:rPr lang="en-US" sz="1400" b="0" i="0" u="none" strike="noStrike" kern="1200" dirty="0">
                          <a:solidFill>
                            <a:schemeClr val="dk1"/>
                          </a:solidFill>
                          <a:effectLst/>
                          <a:latin typeface="+mn-lt"/>
                          <a:ea typeface="+mn-ea"/>
                          <a:cs typeface="+mn-cs"/>
                        </a:rPr>
                        <a:t>Learner will be able to Identify societal</a:t>
                      </a:r>
                      <a:r>
                        <a:rPr lang="en-US" sz="1400" b="0" i="1" u="none" strike="noStrike" kern="1200" dirty="0">
                          <a:solidFill>
                            <a:schemeClr val="dk1"/>
                          </a:solidFill>
                          <a:effectLst/>
                          <a:latin typeface="+mn-lt"/>
                          <a:ea typeface="+mn-ea"/>
                          <a:cs typeface="+mn-cs"/>
                        </a:rPr>
                        <a:t>/</a:t>
                      </a:r>
                      <a:r>
                        <a:rPr lang="en-US" sz="1400" b="0" i="0" u="none" strike="noStrike" kern="1200" dirty="0">
                          <a:solidFill>
                            <a:schemeClr val="dk1"/>
                          </a:solidFill>
                          <a:effectLst/>
                          <a:latin typeface="+mn-lt"/>
                          <a:ea typeface="+mn-ea"/>
                          <a:cs typeface="+mn-cs"/>
                        </a:rPr>
                        <a:t>research/innovation</a:t>
                      </a:r>
                      <a:r>
                        <a:rPr lang="en-US" sz="1400" b="0" i="1" u="none" strike="noStrike" kern="1200" dirty="0">
                          <a:solidFill>
                            <a:schemeClr val="dk1"/>
                          </a:solidFill>
                          <a:effectLst/>
                          <a:latin typeface="+mn-lt"/>
                          <a:ea typeface="+mn-ea"/>
                          <a:cs typeface="+mn-cs"/>
                        </a:rPr>
                        <a:t>/</a:t>
                      </a:r>
                      <a:r>
                        <a:rPr lang="en-US" sz="1400" b="0" i="0" u="none" strike="noStrike" kern="1200" dirty="0">
                          <a:solidFill>
                            <a:schemeClr val="dk1"/>
                          </a:solidFill>
                          <a:effectLst/>
                          <a:latin typeface="+mn-lt"/>
                          <a:ea typeface="+mn-ea"/>
                          <a:cs typeface="+mn-cs"/>
                        </a:rPr>
                        <a:t>entrepreneurship problems through appropriate literature surveys</a:t>
                      </a:r>
                      <a:endParaRPr lang="en-US" sz="1400" b="0" dirty="0">
                        <a:effectLst/>
                      </a:endParaRPr>
                    </a:p>
                    <a:p>
                      <a:endParaRPr lang="en-US" dirty="0"/>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546453248"/>
                  </a:ext>
                </a:extLst>
              </a:tr>
              <a:tr h="502906">
                <a:tc>
                  <a:txBody>
                    <a:bodyPr/>
                    <a:lstStyle/>
                    <a:p>
                      <a:r>
                        <a:rPr lang="en-US" dirty="0"/>
                        <a:t>2</a:t>
                      </a:r>
                    </a:p>
                  </a:txBody>
                  <a:tcPr/>
                </a:tc>
                <a:tc>
                  <a:txBody>
                    <a:bodyPr/>
                    <a:lstStyle/>
                    <a:p>
                      <a:r>
                        <a:rPr lang="en-US" sz="1400" b="0" i="0" u="none" strike="noStrike" kern="1200" dirty="0">
                          <a:solidFill>
                            <a:schemeClr val="dk1"/>
                          </a:solidFill>
                          <a:effectLst/>
                          <a:latin typeface="+mn-lt"/>
                          <a:ea typeface="+mn-ea"/>
                          <a:cs typeface="+mn-cs"/>
                        </a:rPr>
                        <a:t>Identify Methodolo</a:t>
                      </a:r>
                      <a:r>
                        <a:rPr lang="en-US" sz="1400" b="0" i="0" u="sng" kern="1200" dirty="0">
                          <a:solidFill>
                            <a:schemeClr val="dk1"/>
                          </a:solidFill>
                          <a:effectLst/>
                          <a:latin typeface="+mn-lt"/>
                          <a:ea typeface="+mn-ea"/>
                          <a:cs typeface="+mn-cs"/>
                        </a:rPr>
                        <a:t>g</a:t>
                      </a:r>
                      <a:r>
                        <a:rPr lang="en-US" sz="1400" b="0" i="0" u="none" strike="noStrike" kern="1200" dirty="0">
                          <a:solidFill>
                            <a:schemeClr val="dk1"/>
                          </a:solidFill>
                          <a:effectLst/>
                          <a:latin typeface="+mn-lt"/>
                          <a:ea typeface="+mn-ea"/>
                          <a:cs typeface="+mn-cs"/>
                        </a:rPr>
                        <a:t>y for solving above problem and apply engineering knowledge and skills to solve it </a:t>
                      </a:r>
                      <a:endParaRPr lang="en-US" sz="1400" b="0" dirty="0"/>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506643509"/>
                  </a:ext>
                </a:extLst>
              </a:tr>
              <a:tr h="502906">
                <a:tc>
                  <a:txBody>
                    <a:bodyPr/>
                    <a:lstStyle/>
                    <a:p>
                      <a:r>
                        <a:rPr lang="en-US" dirty="0"/>
                        <a:t>3</a:t>
                      </a:r>
                    </a:p>
                  </a:txBody>
                  <a:tcPr/>
                </a:tc>
                <a:tc>
                  <a:txBody>
                    <a:bodyPr/>
                    <a:lstStyle/>
                    <a:p>
                      <a:r>
                        <a:rPr lang="en-US" sz="1400" b="0" i="0" u="none" strike="noStrike" dirty="0">
                          <a:solidFill>
                            <a:srgbClr val="000000"/>
                          </a:solidFill>
                          <a:effectLst/>
                          <a:latin typeface="+mn-lt"/>
                        </a:rPr>
                        <a:t>Validate, Verify the results using test case</a:t>
                      </a:r>
                      <a:r>
                        <a:rPr lang="en-US" sz="1400" b="0" i="1" u="none" strike="noStrike" dirty="0">
                          <a:solidFill>
                            <a:srgbClr val="000000"/>
                          </a:solidFill>
                          <a:effectLst/>
                          <a:latin typeface="+mn-lt"/>
                        </a:rPr>
                        <a:t>s/</a:t>
                      </a:r>
                      <a:r>
                        <a:rPr lang="en-US" sz="1400" b="0" i="0" u="none" strike="noStrike" dirty="0">
                          <a:solidFill>
                            <a:srgbClr val="000000"/>
                          </a:solidFill>
                          <a:effectLst/>
                          <a:latin typeface="+mn-lt"/>
                        </a:rPr>
                        <a:t>benchmark data/theoretical</a:t>
                      </a:r>
                      <a:r>
                        <a:rPr lang="en-US" sz="1400" b="0" i="1" u="none" strike="noStrike" dirty="0">
                          <a:solidFill>
                            <a:srgbClr val="000000"/>
                          </a:solidFill>
                          <a:effectLst/>
                          <a:latin typeface="+mn-lt"/>
                        </a:rPr>
                        <a:t>/ </a:t>
                      </a:r>
                      <a:r>
                        <a:rPr lang="en-US" sz="1400" b="0" i="0" u="none" strike="noStrike" dirty="0">
                          <a:solidFill>
                            <a:srgbClr val="000000"/>
                          </a:solidFill>
                          <a:effectLst/>
                          <a:latin typeface="+mn-lt"/>
                        </a:rPr>
                        <a:t>inferences/experiments/simulations </a:t>
                      </a:r>
                      <a:endParaRPr lang="en-US" sz="1400" b="0" dirty="0">
                        <a:latin typeface="+mn-lt"/>
                      </a:endParaRP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878593209"/>
                  </a:ext>
                </a:extLst>
              </a:tr>
              <a:tr h="709985">
                <a:tc>
                  <a:txBody>
                    <a:bodyPr/>
                    <a:lstStyle/>
                    <a:p>
                      <a:r>
                        <a:rPr lang="en-US" dirty="0"/>
                        <a:t>4</a:t>
                      </a:r>
                    </a:p>
                  </a:txBody>
                  <a:tcPr/>
                </a:tc>
                <a:tc>
                  <a:txBody>
                    <a:bodyPr/>
                    <a:lstStyle/>
                    <a:p>
                      <a:r>
                        <a:rPr lang="en-US" sz="1400" b="0" i="0" u="none" strike="noStrike" kern="1200" dirty="0">
                          <a:solidFill>
                            <a:schemeClr val="dk1"/>
                          </a:solidFill>
                          <a:effectLst/>
                          <a:latin typeface="+mn-lt"/>
                          <a:ea typeface="+mn-ea"/>
                          <a:cs typeface="+mn-cs"/>
                        </a:rPr>
                        <a:t>Analyze and evaluate the impact of solution</a:t>
                      </a:r>
                      <a:r>
                        <a:rPr lang="en-US" sz="1400" b="0" i="1" u="none" strike="noStrike" kern="1200" dirty="0">
                          <a:solidFill>
                            <a:schemeClr val="dk1"/>
                          </a:solidFill>
                          <a:effectLst/>
                          <a:latin typeface="+mn-lt"/>
                          <a:ea typeface="+mn-ea"/>
                          <a:cs typeface="+mn-cs"/>
                        </a:rPr>
                        <a:t>/</a:t>
                      </a:r>
                      <a:r>
                        <a:rPr lang="en-US" sz="1400" b="0" i="0" u="none" strike="noStrike" kern="1200" dirty="0">
                          <a:solidFill>
                            <a:schemeClr val="dk1"/>
                          </a:solidFill>
                          <a:effectLst/>
                          <a:latin typeface="+mn-lt"/>
                          <a:ea typeface="+mn-ea"/>
                          <a:cs typeface="+mn-cs"/>
                        </a:rPr>
                        <a:t>product</a:t>
                      </a:r>
                      <a:r>
                        <a:rPr lang="en-US" sz="1400" b="0" i="1" u="none" strike="noStrike" kern="1200" dirty="0">
                          <a:solidFill>
                            <a:schemeClr val="dk1"/>
                          </a:solidFill>
                          <a:effectLst/>
                          <a:latin typeface="+mn-lt"/>
                          <a:ea typeface="+mn-ea"/>
                          <a:cs typeface="+mn-cs"/>
                        </a:rPr>
                        <a:t>/</a:t>
                      </a:r>
                      <a:r>
                        <a:rPr lang="en-US" sz="1400" b="0" i="0" u="none" strike="noStrike" kern="1200" dirty="0">
                          <a:solidFill>
                            <a:schemeClr val="dk1"/>
                          </a:solidFill>
                          <a:effectLst/>
                          <a:latin typeface="+mn-lt"/>
                          <a:ea typeface="+mn-ea"/>
                          <a:cs typeface="+mn-cs"/>
                        </a:rPr>
                        <a:t>research/innovation </a:t>
                      </a:r>
                      <a:r>
                        <a:rPr lang="en-US" sz="1400" b="0" i="1" u="none" strike="noStrike" kern="1200" dirty="0">
                          <a:solidFill>
                            <a:schemeClr val="dk1"/>
                          </a:solidFill>
                          <a:effectLst/>
                          <a:latin typeface="+mn-lt"/>
                          <a:ea typeface="+mn-ea"/>
                          <a:cs typeface="+mn-cs"/>
                        </a:rPr>
                        <a:t>/</a:t>
                      </a:r>
                      <a:r>
                        <a:rPr lang="en-US" sz="1400" b="0" i="0" u="none" strike="noStrike" kern="1200" dirty="0">
                          <a:solidFill>
                            <a:schemeClr val="dk1"/>
                          </a:solidFill>
                          <a:effectLst/>
                          <a:latin typeface="+mn-lt"/>
                          <a:ea typeface="+mn-ea"/>
                          <a:cs typeface="+mn-cs"/>
                        </a:rPr>
                        <a:t>entrepreneurship towards societal</a:t>
                      </a:r>
                      <a:r>
                        <a:rPr lang="en-US" sz="1400" b="0" i="1" u="none" strike="noStrike" kern="1200" dirty="0">
                          <a:solidFill>
                            <a:schemeClr val="dk1"/>
                          </a:solidFill>
                          <a:effectLst/>
                          <a:latin typeface="+mn-lt"/>
                          <a:ea typeface="+mn-ea"/>
                          <a:cs typeface="+mn-cs"/>
                        </a:rPr>
                        <a:t>/</a:t>
                      </a:r>
                      <a:r>
                        <a:rPr lang="en-US" sz="1400" b="0" i="0" u="none" strike="noStrike" kern="1200" dirty="0">
                          <a:solidFill>
                            <a:schemeClr val="dk1"/>
                          </a:solidFill>
                          <a:effectLst/>
                          <a:latin typeface="+mn-lt"/>
                          <a:ea typeface="+mn-ea"/>
                          <a:cs typeface="+mn-cs"/>
                        </a:rPr>
                        <a:t>environmental</a:t>
                      </a:r>
                      <a:r>
                        <a:rPr lang="en-US" sz="1400" b="0" i="1" u="none" strike="noStrike" kern="1200" dirty="0">
                          <a:solidFill>
                            <a:schemeClr val="dk1"/>
                          </a:solidFill>
                          <a:effectLst/>
                          <a:latin typeface="+mn-lt"/>
                          <a:ea typeface="+mn-ea"/>
                          <a:cs typeface="+mn-cs"/>
                        </a:rPr>
                        <a:t>/</a:t>
                      </a:r>
                      <a:r>
                        <a:rPr lang="en-US" sz="1400" b="0" i="0" u="none" strike="noStrike" kern="1200" dirty="0">
                          <a:solidFill>
                            <a:schemeClr val="dk1"/>
                          </a:solidFill>
                          <a:effectLst/>
                          <a:latin typeface="+mn-lt"/>
                          <a:ea typeface="+mn-ea"/>
                          <a:cs typeface="+mn-cs"/>
                        </a:rPr>
                        <a:t>sustainable development</a:t>
                      </a:r>
                      <a:endParaRPr lang="en-US" sz="1400" b="0" dirty="0"/>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3594582597"/>
                  </a:ext>
                </a:extLst>
              </a:tr>
              <a:tr h="354993">
                <a:tc>
                  <a:txBody>
                    <a:bodyPr/>
                    <a:lstStyle/>
                    <a:p>
                      <a:r>
                        <a:rPr lang="en-US" dirty="0"/>
                        <a:t>5</a:t>
                      </a:r>
                    </a:p>
                  </a:txBody>
                  <a:tcPr/>
                </a:tc>
                <a:tc>
                  <a:txBody>
                    <a:bodyPr/>
                    <a:lstStyle/>
                    <a:p>
                      <a:r>
                        <a:rPr lang="en-US" sz="1400" b="0" i="0" u="none" strike="noStrike" kern="1200" dirty="0">
                          <a:solidFill>
                            <a:schemeClr val="dk1"/>
                          </a:solidFill>
                          <a:effectLst/>
                          <a:latin typeface="+mn-lt"/>
                          <a:ea typeface="+mn-ea"/>
                          <a:cs typeface="+mn-cs"/>
                        </a:rPr>
                        <a:t>Use standard norms of engineering practices and project man</a:t>
                      </a:r>
                      <a:r>
                        <a:rPr lang="en-US" sz="1400" b="0" i="0" u="sng" kern="1200" dirty="0">
                          <a:solidFill>
                            <a:schemeClr val="dk1"/>
                          </a:solidFill>
                          <a:effectLst/>
                          <a:latin typeface="+mn-lt"/>
                          <a:ea typeface="+mn-ea"/>
                          <a:cs typeface="+mn-cs"/>
                        </a:rPr>
                        <a:t>ag</a:t>
                      </a:r>
                      <a:r>
                        <a:rPr lang="en-US" sz="1400" b="0" i="0" u="none" strike="noStrike" kern="1200" dirty="0">
                          <a:solidFill>
                            <a:schemeClr val="dk1"/>
                          </a:solidFill>
                          <a:effectLst/>
                          <a:latin typeface="+mn-lt"/>
                          <a:ea typeface="+mn-ea"/>
                          <a:cs typeface="+mn-cs"/>
                        </a:rPr>
                        <a:t>ement principles during project </a:t>
                      </a:r>
                      <a:endParaRPr lang="en-US" sz="1400" b="0" dirty="0"/>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2903129141"/>
                  </a:ext>
                </a:extLst>
              </a:tr>
              <a:tr h="354993">
                <a:tc>
                  <a:txBody>
                    <a:bodyPr/>
                    <a:lstStyle/>
                    <a:p>
                      <a:r>
                        <a:rPr lang="en-US" dirty="0"/>
                        <a:t>6</a:t>
                      </a:r>
                    </a:p>
                  </a:txBody>
                  <a:tcPr/>
                </a:tc>
                <a:tc>
                  <a:txBody>
                    <a:bodyPr/>
                    <a:lstStyle/>
                    <a:p>
                      <a:pPr rtl="0">
                        <a:spcBef>
                          <a:spcPts val="276"/>
                        </a:spcBef>
                        <a:spcAft>
                          <a:spcPts val="0"/>
                        </a:spcAft>
                      </a:pPr>
                      <a:r>
                        <a:rPr lang="en-US" sz="1400" b="0" i="0" u="none" strike="noStrike" dirty="0">
                          <a:solidFill>
                            <a:srgbClr val="000000"/>
                          </a:solidFill>
                          <a:effectLst/>
                          <a:latin typeface="+mn-lt"/>
                        </a:rPr>
                        <a:t>communicate through technical report writing and oral presentation. </a:t>
                      </a:r>
                      <a:endParaRPr lang="en-US" sz="1400" b="0" dirty="0">
                        <a:effectLst/>
                        <a:latin typeface="+mn-lt"/>
                      </a:endParaRP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1882890722"/>
                  </a:ext>
                </a:extLst>
              </a:tr>
              <a:tr h="354993">
                <a:tc>
                  <a:txBody>
                    <a:bodyPr/>
                    <a:lstStyle/>
                    <a:p>
                      <a:r>
                        <a:rPr lang="en-US" dirty="0"/>
                        <a:t>7</a:t>
                      </a:r>
                    </a:p>
                  </a:txBody>
                  <a:tcPr/>
                </a:tc>
                <a:tc>
                  <a:txBody>
                    <a:bodyPr/>
                    <a:lstStyle/>
                    <a:p>
                      <a:r>
                        <a:rPr lang="en-US" sz="1400" b="0" i="0" u="none" strike="noStrike" kern="1200" dirty="0">
                          <a:solidFill>
                            <a:schemeClr val="dk1"/>
                          </a:solidFill>
                          <a:effectLst/>
                          <a:latin typeface="+mn-lt"/>
                          <a:ea typeface="+mn-ea"/>
                          <a:cs typeface="+mn-cs"/>
                        </a:rPr>
                        <a:t>Gain technical competency towards participation in Competitions, Hackathons, etc.</a:t>
                      </a:r>
                      <a:endParaRPr lang="en-US" sz="1400" b="0" dirty="0"/>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1823889266"/>
                  </a:ext>
                </a:extLst>
              </a:tr>
              <a:tr h="354993">
                <a:tc>
                  <a:txBody>
                    <a:bodyPr/>
                    <a:lstStyle/>
                    <a:p>
                      <a:r>
                        <a:rPr lang="en-US" dirty="0"/>
                        <a:t>8</a:t>
                      </a:r>
                    </a:p>
                  </a:txBody>
                  <a:tcPr/>
                </a:tc>
                <a:tc>
                  <a:txBody>
                    <a:bodyPr/>
                    <a:lstStyle/>
                    <a:p>
                      <a:r>
                        <a:rPr lang="en-US" sz="1400" b="0" i="0" u="none" strike="noStrike" kern="1200" dirty="0">
                          <a:solidFill>
                            <a:schemeClr val="dk1"/>
                          </a:solidFill>
                          <a:effectLst/>
                          <a:latin typeface="+mn-lt"/>
                          <a:ea typeface="+mn-ea"/>
                          <a:cs typeface="+mn-cs"/>
                        </a:rPr>
                        <a:t>Demonstrate capabilities of self-learning, leading to lifelong learning.</a:t>
                      </a:r>
                      <a:endParaRPr lang="en-US" sz="1400" b="0" dirty="0"/>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2429266685"/>
                  </a:ext>
                </a:extLst>
              </a:tr>
              <a:tr h="354993">
                <a:tc>
                  <a:txBody>
                    <a:bodyPr/>
                    <a:lstStyle/>
                    <a:p>
                      <a:r>
                        <a:rPr lang="en-US" dirty="0"/>
                        <a:t>9</a:t>
                      </a:r>
                    </a:p>
                  </a:txBody>
                  <a:tcPr/>
                </a:tc>
                <a:tc>
                  <a:txBody>
                    <a:bodyPr/>
                    <a:lstStyle/>
                    <a:p>
                      <a:r>
                        <a:rPr lang="en-US" sz="1400" b="0" i="0" u="none" strike="noStrike" kern="1200" dirty="0">
                          <a:solidFill>
                            <a:schemeClr val="dk1"/>
                          </a:solidFill>
                          <a:effectLst/>
                          <a:latin typeface="+mn-lt"/>
                          <a:ea typeface="+mn-ea"/>
                          <a:cs typeface="+mn-cs"/>
                        </a:rPr>
                        <a:t>Develop interpersonal skills to work as a member of a group or as leader</a:t>
                      </a:r>
                      <a:endParaRPr lang="en-US" sz="1400" b="0" dirty="0"/>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1526697720"/>
                  </a:ext>
                </a:extLst>
              </a:tr>
              <a:tr h="354993">
                <a:tc>
                  <a:txBody>
                    <a:bodyPr/>
                    <a:lstStyle/>
                    <a:p>
                      <a:endParaRPr lang="en-US" dirty="0"/>
                    </a:p>
                  </a:txBody>
                  <a:tcPr/>
                </a:tc>
                <a:tc>
                  <a:txBody>
                    <a:bodyPr/>
                    <a:lstStyle/>
                    <a:p>
                      <a:endParaRPr lang="en-US" dirty="0"/>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40866649"/>
                  </a:ext>
                </a:extLst>
              </a:tr>
            </a:tbl>
          </a:graphicData>
        </a:graphic>
      </p:graphicFrame>
    </p:spTree>
    <p:extLst>
      <p:ext uri="{BB962C8B-B14F-4D97-AF65-F5344CB8AC3E}">
        <p14:creationId xmlns:p14="http://schemas.microsoft.com/office/powerpoint/2010/main" val="3021703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9276-076A-4E61-88D7-789EC0D94381}"/>
              </a:ext>
            </a:extLst>
          </p:cNvPr>
          <p:cNvSpPr>
            <a:spLocks noGrp="1"/>
          </p:cNvSpPr>
          <p:nvPr>
            <p:ph type="title"/>
          </p:nvPr>
        </p:nvSpPr>
        <p:spPr>
          <a:xfrm>
            <a:off x="444500" y="651832"/>
            <a:ext cx="11214100" cy="757130"/>
          </a:xfrm>
        </p:spPr>
        <p:txBody>
          <a:bodyPr/>
          <a:lstStyle/>
          <a:p>
            <a:r>
              <a:rPr lang="en-US" sz="4800" dirty="0">
                <a:solidFill>
                  <a:schemeClr val="accent2"/>
                </a:solidFill>
                <a:latin typeface="Berlin Sans FB Demi" panose="020E0802020502020306" pitchFamily="34" charset="0"/>
              </a:rPr>
              <a:t>CONCLUSION:</a:t>
            </a:r>
          </a:p>
        </p:txBody>
      </p:sp>
      <p:sp>
        <p:nvSpPr>
          <p:cNvPr id="3" name="Slide Number Placeholder 2">
            <a:extLst>
              <a:ext uri="{FF2B5EF4-FFF2-40B4-BE49-F238E27FC236}">
                <a16:creationId xmlns:a16="http://schemas.microsoft.com/office/drawing/2014/main" id="{AA39FBDA-9CBF-4754-965F-696536253B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4" name="Text Placeholder 3">
            <a:extLst>
              <a:ext uri="{FF2B5EF4-FFF2-40B4-BE49-F238E27FC236}">
                <a16:creationId xmlns:a16="http://schemas.microsoft.com/office/drawing/2014/main" id="{B237E287-BC74-40D3-A2D8-613C1853CA5D}"/>
              </a:ext>
            </a:extLst>
          </p:cNvPr>
          <p:cNvSpPr>
            <a:spLocks noGrp="1"/>
          </p:cNvSpPr>
          <p:nvPr>
            <p:ph type="body" sz="quarter" idx="13"/>
          </p:nvPr>
        </p:nvSpPr>
        <p:spPr>
          <a:xfrm>
            <a:off x="533400" y="2404394"/>
            <a:ext cx="6718300" cy="4093243"/>
          </a:xfrm>
        </p:spPr>
        <p:txBody>
          <a:bodyPr/>
          <a:lstStyle/>
          <a:p>
            <a:pPr marL="0" indent="0" algn="just">
              <a:buNone/>
            </a:pP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A car and House price prediction system has been proposed Which helps user's to evaluate the best  resale value of their cars and value of their housing properties considering number of factors providing users with assurance and transparency</a:t>
            </a:r>
          </a:p>
        </p:txBody>
      </p:sp>
    </p:spTree>
    <p:extLst>
      <p:ext uri="{BB962C8B-B14F-4D97-AF65-F5344CB8AC3E}">
        <p14:creationId xmlns:p14="http://schemas.microsoft.com/office/powerpoint/2010/main" val="257869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2125"/>
            <a:ext cx="3378200" cy="757130"/>
          </a:xfrm>
        </p:spPr>
        <p:txBody>
          <a:bodyPr/>
          <a:lstStyle/>
          <a:p>
            <a:r>
              <a:rPr lang="en-IN" sz="4800" dirty="0">
                <a:solidFill>
                  <a:schemeClr val="accent2"/>
                </a:solidFill>
                <a:latin typeface="Berlin Sans FB Demi" panose="020E0802020502020306" pitchFamily="34" charset="0"/>
              </a:rPr>
              <a:t>References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4" name="Rectangle 3"/>
          <p:cNvSpPr/>
          <p:nvPr/>
        </p:nvSpPr>
        <p:spPr>
          <a:xfrm>
            <a:off x="279400" y="1419324"/>
            <a:ext cx="11671300"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rPr>
              <a:t>https://towardsdatascience.com/predicting-house-prices-with-linear-regression-machine-learning-from-scratch-part-ii-47a0238aeac1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rPr>
              <a:t>https://www.sciencedirect.com/science/article/pii/S1877050920316318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rPr>
              <a:t>https://www.ijert.org/real-estate-price-prediction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rPr>
              <a:t>https://www.analyticsvidhya.com/blog/2021/07/car-price-prediction-machine-learning-vs-deep-learning/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rPr>
              <a:t>https://towardsdatascience.com/predicting-car-price-using-machine-learning-8d2df3898f16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rPr>
              <a:t>https://www.irjet.net/archives/V8/i4/IRJET-V8I4278.pdf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rPr>
              <a:t>https://www.turcomat.org/index.php/turkbilmat/article/download/6435/5333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rPr>
              <a:t>https://www.researchgate.net/publication/344099603_Employing_Machine_Learning_for_House_Price_Prediction</a:t>
            </a:r>
          </a:p>
        </p:txBody>
      </p:sp>
    </p:spTree>
    <p:extLst>
      <p:ext uri="{BB962C8B-B14F-4D97-AF65-F5344CB8AC3E}">
        <p14:creationId xmlns:p14="http://schemas.microsoft.com/office/powerpoint/2010/main" val="145644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5670787" y="5493207"/>
            <a:ext cx="6123858" cy="1243584"/>
          </a:xfrm>
        </p:spPr>
        <p:txBody>
          <a:bodyPr/>
          <a:lstStyle/>
          <a:p>
            <a:r>
              <a:rPr lang="en-US" sz="7200" dirty="0">
                <a:latin typeface="Berlin Sans FB Demi" panose="020E0802020502020306" pitchFamily="34" charset="0"/>
              </a:rPr>
              <a:t>Thank You!!!</a:t>
            </a:r>
            <a:endParaRPr lang="en-GB" sz="7200" dirty="0">
              <a:latin typeface="Berlin Sans FB Demi" panose="020E0802020502020306" pitchFamily="34" charset="0"/>
            </a:endParaRPr>
          </a:p>
        </p:txBody>
      </p:sp>
      <p:grpSp>
        <p:nvGrpSpPr>
          <p:cNvPr id="3" name="Group 2"/>
          <p:cNvGrpSpPr/>
          <p:nvPr/>
        </p:nvGrpSpPr>
        <p:grpSpPr>
          <a:xfrm>
            <a:off x="4458555" y="63518"/>
            <a:ext cx="3615620" cy="4555714"/>
            <a:chOff x="1446213" y="1566863"/>
            <a:chExt cx="3529012" cy="4446587"/>
          </a:xfrm>
        </p:grpSpPr>
        <p:sp>
          <p:nvSpPr>
            <p:cNvPr id="4" name="Freeform 6"/>
            <p:cNvSpPr>
              <a:spLocks/>
            </p:cNvSpPr>
            <p:nvPr/>
          </p:nvSpPr>
          <p:spPr bwMode="auto">
            <a:xfrm>
              <a:off x="2471738" y="2678113"/>
              <a:ext cx="227012" cy="425450"/>
            </a:xfrm>
            <a:custGeom>
              <a:avLst/>
              <a:gdLst>
                <a:gd name="T0" fmla="*/ 102 w 287"/>
                <a:gd name="T1" fmla="*/ 0 h 537"/>
                <a:gd name="T2" fmla="*/ 129 w 287"/>
                <a:gd name="T3" fmla="*/ 10 h 537"/>
                <a:gd name="T4" fmla="*/ 156 w 287"/>
                <a:gd name="T5" fmla="*/ 29 h 537"/>
                <a:gd name="T6" fmla="*/ 183 w 287"/>
                <a:gd name="T7" fmla="*/ 56 h 537"/>
                <a:gd name="T8" fmla="*/ 209 w 287"/>
                <a:gd name="T9" fmla="*/ 92 h 537"/>
                <a:gd name="T10" fmla="*/ 232 w 287"/>
                <a:gd name="T11" fmla="*/ 134 h 537"/>
                <a:gd name="T12" fmla="*/ 253 w 287"/>
                <a:gd name="T13" fmla="*/ 182 h 537"/>
                <a:gd name="T14" fmla="*/ 270 w 287"/>
                <a:gd name="T15" fmla="*/ 236 h 537"/>
                <a:gd name="T16" fmla="*/ 280 w 287"/>
                <a:gd name="T17" fmla="*/ 284 h 537"/>
                <a:gd name="T18" fmla="*/ 285 w 287"/>
                <a:gd name="T19" fmla="*/ 331 h 537"/>
                <a:gd name="T20" fmla="*/ 287 w 287"/>
                <a:gd name="T21" fmla="*/ 376 h 537"/>
                <a:gd name="T22" fmla="*/ 285 w 287"/>
                <a:gd name="T23" fmla="*/ 416 h 537"/>
                <a:gd name="T24" fmla="*/ 278 w 287"/>
                <a:gd name="T25" fmla="*/ 452 h 537"/>
                <a:gd name="T26" fmla="*/ 266 w 287"/>
                <a:gd name="T27" fmla="*/ 483 h 537"/>
                <a:gd name="T28" fmla="*/ 253 w 287"/>
                <a:gd name="T29" fmla="*/ 508 h 537"/>
                <a:gd name="T30" fmla="*/ 234 w 287"/>
                <a:gd name="T31" fmla="*/ 525 h 537"/>
                <a:gd name="T32" fmla="*/ 212 w 287"/>
                <a:gd name="T33" fmla="*/ 535 h 537"/>
                <a:gd name="T34" fmla="*/ 187 w 287"/>
                <a:gd name="T35" fmla="*/ 537 h 537"/>
                <a:gd name="T36" fmla="*/ 158 w 287"/>
                <a:gd name="T37" fmla="*/ 527 h 537"/>
                <a:gd name="T38" fmla="*/ 131 w 287"/>
                <a:gd name="T39" fmla="*/ 508 h 537"/>
                <a:gd name="T40" fmla="*/ 103 w 287"/>
                <a:gd name="T41" fmla="*/ 481 h 537"/>
                <a:gd name="T42" fmla="*/ 78 w 287"/>
                <a:gd name="T43" fmla="*/ 445 h 537"/>
                <a:gd name="T44" fmla="*/ 54 w 287"/>
                <a:gd name="T45" fmla="*/ 403 h 537"/>
                <a:gd name="T46" fmla="*/ 34 w 287"/>
                <a:gd name="T47" fmla="*/ 355 h 537"/>
                <a:gd name="T48" fmla="*/ 17 w 287"/>
                <a:gd name="T49" fmla="*/ 301 h 537"/>
                <a:gd name="T50" fmla="*/ 6 w 287"/>
                <a:gd name="T51" fmla="*/ 253 h 537"/>
                <a:gd name="T52" fmla="*/ 1 w 287"/>
                <a:gd name="T53" fmla="*/ 206 h 537"/>
                <a:gd name="T54" fmla="*/ 0 w 287"/>
                <a:gd name="T55" fmla="*/ 162 h 537"/>
                <a:gd name="T56" fmla="*/ 3 w 287"/>
                <a:gd name="T57" fmla="*/ 121 h 537"/>
                <a:gd name="T58" fmla="*/ 10 w 287"/>
                <a:gd name="T59" fmla="*/ 85 h 537"/>
                <a:gd name="T60" fmla="*/ 20 w 287"/>
                <a:gd name="T61" fmla="*/ 55 h 537"/>
                <a:gd name="T62" fmla="*/ 35 w 287"/>
                <a:gd name="T63" fmla="*/ 29 h 537"/>
                <a:gd name="T64" fmla="*/ 52 w 287"/>
                <a:gd name="T65" fmla="*/ 12 h 537"/>
                <a:gd name="T66" fmla="*/ 74 w 287"/>
                <a:gd name="T67" fmla="*/ 2 h 537"/>
                <a:gd name="T68" fmla="*/ 102 w 287"/>
                <a:gd name="T69" fmla="*/ 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7" h="537">
                  <a:moveTo>
                    <a:pt x="102" y="0"/>
                  </a:moveTo>
                  <a:lnTo>
                    <a:pt x="129" y="10"/>
                  </a:lnTo>
                  <a:lnTo>
                    <a:pt x="156" y="29"/>
                  </a:lnTo>
                  <a:lnTo>
                    <a:pt x="183" y="56"/>
                  </a:lnTo>
                  <a:lnTo>
                    <a:pt x="209" y="92"/>
                  </a:lnTo>
                  <a:lnTo>
                    <a:pt x="232" y="134"/>
                  </a:lnTo>
                  <a:lnTo>
                    <a:pt x="253" y="182"/>
                  </a:lnTo>
                  <a:lnTo>
                    <a:pt x="270" y="236"/>
                  </a:lnTo>
                  <a:lnTo>
                    <a:pt x="280" y="284"/>
                  </a:lnTo>
                  <a:lnTo>
                    <a:pt x="285" y="331"/>
                  </a:lnTo>
                  <a:lnTo>
                    <a:pt x="287" y="376"/>
                  </a:lnTo>
                  <a:lnTo>
                    <a:pt x="285" y="416"/>
                  </a:lnTo>
                  <a:lnTo>
                    <a:pt x="278" y="452"/>
                  </a:lnTo>
                  <a:lnTo>
                    <a:pt x="266" y="483"/>
                  </a:lnTo>
                  <a:lnTo>
                    <a:pt x="253" y="508"/>
                  </a:lnTo>
                  <a:lnTo>
                    <a:pt x="234" y="525"/>
                  </a:lnTo>
                  <a:lnTo>
                    <a:pt x="212" y="535"/>
                  </a:lnTo>
                  <a:lnTo>
                    <a:pt x="187" y="537"/>
                  </a:lnTo>
                  <a:lnTo>
                    <a:pt x="158" y="527"/>
                  </a:lnTo>
                  <a:lnTo>
                    <a:pt x="131" y="508"/>
                  </a:lnTo>
                  <a:lnTo>
                    <a:pt x="103" y="481"/>
                  </a:lnTo>
                  <a:lnTo>
                    <a:pt x="78" y="445"/>
                  </a:lnTo>
                  <a:lnTo>
                    <a:pt x="54" y="403"/>
                  </a:lnTo>
                  <a:lnTo>
                    <a:pt x="34" y="355"/>
                  </a:lnTo>
                  <a:lnTo>
                    <a:pt x="17" y="301"/>
                  </a:lnTo>
                  <a:lnTo>
                    <a:pt x="6" y="253"/>
                  </a:lnTo>
                  <a:lnTo>
                    <a:pt x="1" y="206"/>
                  </a:lnTo>
                  <a:lnTo>
                    <a:pt x="0" y="162"/>
                  </a:lnTo>
                  <a:lnTo>
                    <a:pt x="3" y="121"/>
                  </a:lnTo>
                  <a:lnTo>
                    <a:pt x="10" y="85"/>
                  </a:lnTo>
                  <a:lnTo>
                    <a:pt x="20" y="55"/>
                  </a:lnTo>
                  <a:lnTo>
                    <a:pt x="35" y="29"/>
                  </a:lnTo>
                  <a:lnTo>
                    <a:pt x="52" y="12"/>
                  </a:lnTo>
                  <a:lnTo>
                    <a:pt x="74" y="2"/>
                  </a:lnTo>
                  <a:lnTo>
                    <a:pt x="102"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5" name="Freeform 7"/>
            <p:cNvSpPr>
              <a:spLocks/>
            </p:cNvSpPr>
            <p:nvPr/>
          </p:nvSpPr>
          <p:spPr bwMode="auto">
            <a:xfrm>
              <a:off x="3700463" y="2678113"/>
              <a:ext cx="228600" cy="425450"/>
            </a:xfrm>
            <a:custGeom>
              <a:avLst/>
              <a:gdLst>
                <a:gd name="T0" fmla="*/ 187 w 289"/>
                <a:gd name="T1" fmla="*/ 0 h 537"/>
                <a:gd name="T2" fmla="*/ 214 w 289"/>
                <a:gd name="T3" fmla="*/ 2 h 537"/>
                <a:gd name="T4" fmla="*/ 234 w 289"/>
                <a:gd name="T5" fmla="*/ 12 h 537"/>
                <a:gd name="T6" fmla="*/ 253 w 289"/>
                <a:gd name="T7" fmla="*/ 29 h 537"/>
                <a:gd name="T8" fmla="*/ 268 w 289"/>
                <a:gd name="T9" fmla="*/ 55 h 537"/>
                <a:gd name="T10" fmla="*/ 279 w 289"/>
                <a:gd name="T11" fmla="*/ 85 h 537"/>
                <a:gd name="T12" fmla="*/ 285 w 289"/>
                <a:gd name="T13" fmla="*/ 121 h 537"/>
                <a:gd name="T14" fmla="*/ 289 w 289"/>
                <a:gd name="T15" fmla="*/ 162 h 537"/>
                <a:gd name="T16" fmla="*/ 287 w 289"/>
                <a:gd name="T17" fmla="*/ 206 h 537"/>
                <a:gd name="T18" fmla="*/ 280 w 289"/>
                <a:gd name="T19" fmla="*/ 253 h 537"/>
                <a:gd name="T20" fmla="*/ 270 w 289"/>
                <a:gd name="T21" fmla="*/ 301 h 537"/>
                <a:gd name="T22" fmla="*/ 253 w 289"/>
                <a:gd name="T23" fmla="*/ 355 h 537"/>
                <a:gd name="T24" fmla="*/ 233 w 289"/>
                <a:gd name="T25" fmla="*/ 403 h 537"/>
                <a:gd name="T26" fmla="*/ 211 w 289"/>
                <a:gd name="T27" fmla="*/ 445 h 537"/>
                <a:gd name="T28" fmla="*/ 185 w 289"/>
                <a:gd name="T29" fmla="*/ 481 h 537"/>
                <a:gd name="T30" fmla="*/ 158 w 289"/>
                <a:gd name="T31" fmla="*/ 508 h 537"/>
                <a:gd name="T32" fmla="*/ 129 w 289"/>
                <a:gd name="T33" fmla="*/ 527 h 537"/>
                <a:gd name="T34" fmla="*/ 102 w 289"/>
                <a:gd name="T35" fmla="*/ 537 h 537"/>
                <a:gd name="T36" fmla="*/ 75 w 289"/>
                <a:gd name="T37" fmla="*/ 535 h 537"/>
                <a:gd name="T38" fmla="*/ 53 w 289"/>
                <a:gd name="T39" fmla="*/ 525 h 537"/>
                <a:gd name="T40" fmla="*/ 36 w 289"/>
                <a:gd name="T41" fmla="*/ 508 h 537"/>
                <a:gd name="T42" fmla="*/ 20 w 289"/>
                <a:gd name="T43" fmla="*/ 483 h 537"/>
                <a:gd name="T44" fmla="*/ 10 w 289"/>
                <a:gd name="T45" fmla="*/ 452 h 537"/>
                <a:gd name="T46" fmla="*/ 3 w 289"/>
                <a:gd name="T47" fmla="*/ 416 h 537"/>
                <a:gd name="T48" fmla="*/ 0 w 289"/>
                <a:gd name="T49" fmla="*/ 376 h 537"/>
                <a:gd name="T50" fmla="*/ 2 w 289"/>
                <a:gd name="T51" fmla="*/ 331 h 537"/>
                <a:gd name="T52" fmla="*/ 7 w 289"/>
                <a:gd name="T53" fmla="*/ 284 h 537"/>
                <a:gd name="T54" fmla="*/ 19 w 289"/>
                <a:gd name="T55" fmla="*/ 236 h 537"/>
                <a:gd name="T56" fmla="*/ 34 w 289"/>
                <a:gd name="T57" fmla="*/ 182 h 537"/>
                <a:gd name="T58" fmla="*/ 54 w 289"/>
                <a:gd name="T59" fmla="*/ 134 h 537"/>
                <a:gd name="T60" fmla="*/ 78 w 289"/>
                <a:gd name="T61" fmla="*/ 92 h 537"/>
                <a:gd name="T62" fmla="*/ 104 w 289"/>
                <a:gd name="T63" fmla="*/ 56 h 537"/>
                <a:gd name="T64" fmla="*/ 131 w 289"/>
                <a:gd name="T65" fmla="*/ 29 h 537"/>
                <a:gd name="T66" fmla="*/ 160 w 289"/>
                <a:gd name="T67" fmla="*/ 10 h 537"/>
                <a:gd name="T68" fmla="*/ 187 w 289"/>
                <a:gd name="T69" fmla="*/ 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9" h="537">
                  <a:moveTo>
                    <a:pt x="187" y="0"/>
                  </a:moveTo>
                  <a:lnTo>
                    <a:pt x="214" y="2"/>
                  </a:lnTo>
                  <a:lnTo>
                    <a:pt x="234" y="12"/>
                  </a:lnTo>
                  <a:lnTo>
                    <a:pt x="253" y="29"/>
                  </a:lnTo>
                  <a:lnTo>
                    <a:pt x="268" y="55"/>
                  </a:lnTo>
                  <a:lnTo>
                    <a:pt x="279" y="85"/>
                  </a:lnTo>
                  <a:lnTo>
                    <a:pt x="285" y="121"/>
                  </a:lnTo>
                  <a:lnTo>
                    <a:pt x="289" y="162"/>
                  </a:lnTo>
                  <a:lnTo>
                    <a:pt x="287" y="206"/>
                  </a:lnTo>
                  <a:lnTo>
                    <a:pt x="280" y="253"/>
                  </a:lnTo>
                  <a:lnTo>
                    <a:pt x="270" y="301"/>
                  </a:lnTo>
                  <a:lnTo>
                    <a:pt x="253" y="355"/>
                  </a:lnTo>
                  <a:lnTo>
                    <a:pt x="233" y="403"/>
                  </a:lnTo>
                  <a:lnTo>
                    <a:pt x="211" y="445"/>
                  </a:lnTo>
                  <a:lnTo>
                    <a:pt x="185" y="481"/>
                  </a:lnTo>
                  <a:lnTo>
                    <a:pt x="158" y="508"/>
                  </a:lnTo>
                  <a:lnTo>
                    <a:pt x="129" y="527"/>
                  </a:lnTo>
                  <a:lnTo>
                    <a:pt x="102" y="537"/>
                  </a:lnTo>
                  <a:lnTo>
                    <a:pt x="75" y="535"/>
                  </a:lnTo>
                  <a:lnTo>
                    <a:pt x="53" y="525"/>
                  </a:lnTo>
                  <a:lnTo>
                    <a:pt x="36" y="508"/>
                  </a:lnTo>
                  <a:lnTo>
                    <a:pt x="20" y="483"/>
                  </a:lnTo>
                  <a:lnTo>
                    <a:pt x="10" y="452"/>
                  </a:lnTo>
                  <a:lnTo>
                    <a:pt x="3" y="416"/>
                  </a:lnTo>
                  <a:lnTo>
                    <a:pt x="0" y="376"/>
                  </a:lnTo>
                  <a:lnTo>
                    <a:pt x="2" y="331"/>
                  </a:lnTo>
                  <a:lnTo>
                    <a:pt x="7" y="284"/>
                  </a:lnTo>
                  <a:lnTo>
                    <a:pt x="19" y="236"/>
                  </a:lnTo>
                  <a:lnTo>
                    <a:pt x="34" y="182"/>
                  </a:lnTo>
                  <a:lnTo>
                    <a:pt x="54" y="134"/>
                  </a:lnTo>
                  <a:lnTo>
                    <a:pt x="78" y="92"/>
                  </a:lnTo>
                  <a:lnTo>
                    <a:pt x="104" y="56"/>
                  </a:lnTo>
                  <a:lnTo>
                    <a:pt x="131" y="29"/>
                  </a:lnTo>
                  <a:lnTo>
                    <a:pt x="160" y="10"/>
                  </a:lnTo>
                  <a:lnTo>
                    <a:pt x="18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Freeform 8"/>
            <p:cNvSpPr>
              <a:spLocks/>
            </p:cNvSpPr>
            <p:nvPr/>
          </p:nvSpPr>
          <p:spPr bwMode="auto">
            <a:xfrm>
              <a:off x="1446213" y="3794125"/>
              <a:ext cx="3529012" cy="2219325"/>
            </a:xfrm>
            <a:custGeom>
              <a:avLst/>
              <a:gdLst>
                <a:gd name="T0" fmla="*/ 2497 w 4446"/>
                <a:gd name="T1" fmla="*/ 3 h 2796"/>
                <a:gd name="T2" fmla="*/ 2843 w 4446"/>
                <a:gd name="T3" fmla="*/ 24 h 2796"/>
                <a:gd name="T4" fmla="*/ 3119 w 4446"/>
                <a:gd name="T5" fmla="*/ 59 h 2796"/>
                <a:gd name="T6" fmla="*/ 3329 w 4446"/>
                <a:gd name="T7" fmla="*/ 100 h 2796"/>
                <a:gd name="T8" fmla="*/ 3481 w 4446"/>
                <a:gd name="T9" fmla="*/ 144 h 2796"/>
                <a:gd name="T10" fmla="*/ 3584 w 4446"/>
                <a:gd name="T11" fmla="*/ 185 h 2796"/>
                <a:gd name="T12" fmla="*/ 3644 w 4446"/>
                <a:gd name="T13" fmla="*/ 216 h 2796"/>
                <a:gd name="T14" fmla="*/ 3668 w 4446"/>
                <a:gd name="T15" fmla="*/ 233 h 2796"/>
                <a:gd name="T16" fmla="*/ 3739 w 4446"/>
                <a:gd name="T17" fmla="*/ 314 h 2796"/>
                <a:gd name="T18" fmla="*/ 3846 w 4446"/>
                <a:gd name="T19" fmla="*/ 484 h 2796"/>
                <a:gd name="T20" fmla="*/ 3948 w 4446"/>
                <a:gd name="T21" fmla="*/ 696 h 2796"/>
                <a:gd name="T22" fmla="*/ 4047 w 4446"/>
                <a:gd name="T23" fmla="*/ 936 h 2796"/>
                <a:gd name="T24" fmla="*/ 4137 w 4446"/>
                <a:gd name="T25" fmla="*/ 1184 h 2796"/>
                <a:gd name="T26" fmla="*/ 4217 w 4446"/>
                <a:gd name="T27" fmla="*/ 1425 h 2796"/>
                <a:gd name="T28" fmla="*/ 4283 w 4446"/>
                <a:gd name="T29" fmla="*/ 1643 h 2796"/>
                <a:gd name="T30" fmla="*/ 4334 w 4446"/>
                <a:gd name="T31" fmla="*/ 1817 h 2796"/>
                <a:gd name="T32" fmla="*/ 4366 w 4446"/>
                <a:gd name="T33" fmla="*/ 1936 h 2796"/>
                <a:gd name="T34" fmla="*/ 4378 w 4446"/>
                <a:gd name="T35" fmla="*/ 1979 h 2796"/>
                <a:gd name="T36" fmla="*/ 4439 w 4446"/>
                <a:gd name="T37" fmla="*/ 2217 h 2796"/>
                <a:gd name="T38" fmla="*/ 4441 w 4446"/>
                <a:gd name="T39" fmla="*/ 2410 h 2796"/>
                <a:gd name="T40" fmla="*/ 4388 w 4446"/>
                <a:gd name="T41" fmla="*/ 2562 h 2796"/>
                <a:gd name="T42" fmla="*/ 4293 w 4446"/>
                <a:gd name="T43" fmla="*/ 2672 h 2796"/>
                <a:gd name="T44" fmla="*/ 4159 w 4446"/>
                <a:gd name="T45" fmla="*/ 2747 h 2796"/>
                <a:gd name="T46" fmla="*/ 3994 w 4446"/>
                <a:gd name="T47" fmla="*/ 2784 h 2796"/>
                <a:gd name="T48" fmla="*/ 3812 w 4446"/>
                <a:gd name="T49" fmla="*/ 2791 h 2796"/>
                <a:gd name="T50" fmla="*/ 3564 w 4446"/>
                <a:gd name="T51" fmla="*/ 2793 h 2796"/>
                <a:gd name="T52" fmla="*/ 3227 w 4446"/>
                <a:gd name="T53" fmla="*/ 2793 h 2796"/>
                <a:gd name="T54" fmla="*/ 2830 w 4446"/>
                <a:gd name="T55" fmla="*/ 2794 h 2796"/>
                <a:gd name="T56" fmla="*/ 2393 w 4446"/>
                <a:gd name="T57" fmla="*/ 2796 h 2796"/>
                <a:gd name="T58" fmla="*/ 1944 w 4446"/>
                <a:gd name="T59" fmla="*/ 2796 h 2796"/>
                <a:gd name="T60" fmla="*/ 1506 w 4446"/>
                <a:gd name="T61" fmla="*/ 2796 h 2796"/>
                <a:gd name="T62" fmla="*/ 1105 w 4446"/>
                <a:gd name="T63" fmla="*/ 2793 h 2796"/>
                <a:gd name="T64" fmla="*/ 755 w 4446"/>
                <a:gd name="T65" fmla="*/ 2789 h 2796"/>
                <a:gd name="T66" fmla="*/ 472 w 4446"/>
                <a:gd name="T67" fmla="*/ 2771 h 2796"/>
                <a:gd name="T68" fmla="*/ 269 w 4446"/>
                <a:gd name="T69" fmla="*/ 2737 h 2796"/>
                <a:gd name="T70" fmla="*/ 134 w 4446"/>
                <a:gd name="T71" fmla="*/ 2689 h 2796"/>
                <a:gd name="T72" fmla="*/ 53 w 4446"/>
                <a:gd name="T73" fmla="*/ 2628 h 2796"/>
                <a:gd name="T74" fmla="*/ 12 w 4446"/>
                <a:gd name="T75" fmla="*/ 2555 h 2796"/>
                <a:gd name="T76" fmla="*/ 0 w 4446"/>
                <a:gd name="T77" fmla="*/ 2472 h 2796"/>
                <a:gd name="T78" fmla="*/ 2 w 4446"/>
                <a:gd name="T79" fmla="*/ 2380 h 2796"/>
                <a:gd name="T80" fmla="*/ 20 w 4446"/>
                <a:gd name="T81" fmla="*/ 2263 h 2796"/>
                <a:gd name="T82" fmla="*/ 66 w 4446"/>
                <a:gd name="T83" fmla="*/ 2074 h 2796"/>
                <a:gd name="T84" fmla="*/ 134 w 4446"/>
                <a:gd name="T85" fmla="*/ 1833 h 2796"/>
                <a:gd name="T86" fmla="*/ 219 w 4446"/>
                <a:gd name="T87" fmla="*/ 1561 h 2796"/>
                <a:gd name="T88" fmla="*/ 316 w 4446"/>
                <a:gd name="T89" fmla="*/ 1272 h 2796"/>
                <a:gd name="T90" fmla="*/ 420 w 4446"/>
                <a:gd name="T91" fmla="*/ 990 h 2796"/>
                <a:gd name="T92" fmla="*/ 523 w 4446"/>
                <a:gd name="T93" fmla="*/ 730 h 2796"/>
                <a:gd name="T94" fmla="*/ 624 w 4446"/>
                <a:gd name="T95" fmla="*/ 513 h 2796"/>
                <a:gd name="T96" fmla="*/ 716 w 4446"/>
                <a:gd name="T97" fmla="*/ 357 h 2796"/>
                <a:gd name="T98" fmla="*/ 836 w 4446"/>
                <a:gd name="T99" fmla="*/ 239 h 2796"/>
                <a:gd name="T100" fmla="*/ 1018 w 4446"/>
                <a:gd name="T101" fmla="*/ 146 h 2796"/>
                <a:gd name="T102" fmla="*/ 1227 w 4446"/>
                <a:gd name="T103" fmla="*/ 83 h 2796"/>
                <a:gd name="T104" fmla="*/ 1433 w 4446"/>
                <a:gd name="T105" fmla="*/ 44 h 2796"/>
                <a:gd name="T106" fmla="*/ 1604 w 4446"/>
                <a:gd name="T107" fmla="*/ 24 h 2796"/>
                <a:gd name="T108" fmla="*/ 1713 w 4446"/>
                <a:gd name="T109" fmla="*/ 15 h 2796"/>
                <a:gd name="T110" fmla="*/ 1907 w 4446"/>
                <a:gd name="T111" fmla="*/ 7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46" h="2796">
                  <a:moveTo>
                    <a:pt x="2221" y="0"/>
                  </a:moveTo>
                  <a:lnTo>
                    <a:pt x="2362" y="1"/>
                  </a:lnTo>
                  <a:lnTo>
                    <a:pt x="2497" y="3"/>
                  </a:lnTo>
                  <a:lnTo>
                    <a:pt x="2621" y="8"/>
                  </a:lnTo>
                  <a:lnTo>
                    <a:pt x="2736" y="15"/>
                  </a:lnTo>
                  <a:lnTo>
                    <a:pt x="2843" y="24"/>
                  </a:lnTo>
                  <a:lnTo>
                    <a:pt x="2942" y="34"/>
                  </a:lnTo>
                  <a:lnTo>
                    <a:pt x="3034" y="46"/>
                  </a:lnTo>
                  <a:lnTo>
                    <a:pt x="3119" y="59"/>
                  </a:lnTo>
                  <a:lnTo>
                    <a:pt x="3195" y="71"/>
                  </a:lnTo>
                  <a:lnTo>
                    <a:pt x="3265" y="86"/>
                  </a:lnTo>
                  <a:lnTo>
                    <a:pt x="3329" y="100"/>
                  </a:lnTo>
                  <a:lnTo>
                    <a:pt x="3385" y="115"/>
                  </a:lnTo>
                  <a:lnTo>
                    <a:pt x="3436" y="131"/>
                  </a:lnTo>
                  <a:lnTo>
                    <a:pt x="3481" y="144"/>
                  </a:lnTo>
                  <a:lnTo>
                    <a:pt x="3521" y="158"/>
                  </a:lnTo>
                  <a:lnTo>
                    <a:pt x="3555" y="171"/>
                  </a:lnTo>
                  <a:lnTo>
                    <a:pt x="3584" y="185"/>
                  </a:lnTo>
                  <a:lnTo>
                    <a:pt x="3608" y="197"/>
                  </a:lnTo>
                  <a:lnTo>
                    <a:pt x="3629" y="207"/>
                  </a:lnTo>
                  <a:lnTo>
                    <a:pt x="3644" y="216"/>
                  </a:lnTo>
                  <a:lnTo>
                    <a:pt x="3656" y="224"/>
                  </a:lnTo>
                  <a:lnTo>
                    <a:pt x="3663" y="229"/>
                  </a:lnTo>
                  <a:lnTo>
                    <a:pt x="3668" y="233"/>
                  </a:lnTo>
                  <a:lnTo>
                    <a:pt x="3669" y="234"/>
                  </a:lnTo>
                  <a:lnTo>
                    <a:pt x="3705" y="270"/>
                  </a:lnTo>
                  <a:lnTo>
                    <a:pt x="3739" y="314"/>
                  </a:lnTo>
                  <a:lnTo>
                    <a:pt x="3775" y="365"/>
                  </a:lnTo>
                  <a:lnTo>
                    <a:pt x="3810" y="423"/>
                  </a:lnTo>
                  <a:lnTo>
                    <a:pt x="3846" y="484"/>
                  </a:lnTo>
                  <a:lnTo>
                    <a:pt x="3880" y="552"/>
                  </a:lnTo>
                  <a:lnTo>
                    <a:pt x="3914" y="622"/>
                  </a:lnTo>
                  <a:lnTo>
                    <a:pt x="3948" y="696"/>
                  </a:lnTo>
                  <a:lnTo>
                    <a:pt x="3982" y="774"/>
                  </a:lnTo>
                  <a:lnTo>
                    <a:pt x="4014" y="854"/>
                  </a:lnTo>
                  <a:lnTo>
                    <a:pt x="4047" y="936"/>
                  </a:lnTo>
                  <a:lnTo>
                    <a:pt x="4077" y="1019"/>
                  </a:lnTo>
                  <a:lnTo>
                    <a:pt x="4108" y="1102"/>
                  </a:lnTo>
                  <a:lnTo>
                    <a:pt x="4137" y="1184"/>
                  </a:lnTo>
                  <a:lnTo>
                    <a:pt x="4164" y="1267"/>
                  </a:lnTo>
                  <a:lnTo>
                    <a:pt x="4191" y="1347"/>
                  </a:lnTo>
                  <a:lnTo>
                    <a:pt x="4217" y="1425"/>
                  </a:lnTo>
                  <a:lnTo>
                    <a:pt x="4240" y="1502"/>
                  </a:lnTo>
                  <a:lnTo>
                    <a:pt x="4262" y="1575"/>
                  </a:lnTo>
                  <a:lnTo>
                    <a:pt x="4283" y="1643"/>
                  </a:lnTo>
                  <a:lnTo>
                    <a:pt x="4302" y="1707"/>
                  </a:lnTo>
                  <a:lnTo>
                    <a:pt x="4319" y="1765"/>
                  </a:lnTo>
                  <a:lnTo>
                    <a:pt x="4334" y="1817"/>
                  </a:lnTo>
                  <a:lnTo>
                    <a:pt x="4346" y="1865"/>
                  </a:lnTo>
                  <a:lnTo>
                    <a:pt x="4358" y="1904"/>
                  </a:lnTo>
                  <a:lnTo>
                    <a:pt x="4366" y="1936"/>
                  </a:lnTo>
                  <a:lnTo>
                    <a:pt x="4373" y="1960"/>
                  </a:lnTo>
                  <a:lnTo>
                    <a:pt x="4376" y="1974"/>
                  </a:lnTo>
                  <a:lnTo>
                    <a:pt x="4378" y="1979"/>
                  </a:lnTo>
                  <a:lnTo>
                    <a:pt x="4405" y="2064"/>
                  </a:lnTo>
                  <a:lnTo>
                    <a:pt x="4426" y="2144"/>
                  </a:lnTo>
                  <a:lnTo>
                    <a:pt x="4439" y="2217"/>
                  </a:lnTo>
                  <a:lnTo>
                    <a:pt x="4446" y="2286"/>
                  </a:lnTo>
                  <a:lnTo>
                    <a:pt x="4446" y="2351"/>
                  </a:lnTo>
                  <a:lnTo>
                    <a:pt x="4441" y="2410"/>
                  </a:lnTo>
                  <a:lnTo>
                    <a:pt x="4429" y="2466"/>
                  </a:lnTo>
                  <a:lnTo>
                    <a:pt x="4412" y="2516"/>
                  </a:lnTo>
                  <a:lnTo>
                    <a:pt x="4388" y="2562"/>
                  </a:lnTo>
                  <a:lnTo>
                    <a:pt x="4361" y="2602"/>
                  </a:lnTo>
                  <a:lnTo>
                    <a:pt x="4329" y="2640"/>
                  </a:lnTo>
                  <a:lnTo>
                    <a:pt x="4293" y="2672"/>
                  </a:lnTo>
                  <a:lnTo>
                    <a:pt x="4252" y="2701"/>
                  </a:lnTo>
                  <a:lnTo>
                    <a:pt x="4206" y="2726"/>
                  </a:lnTo>
                  <a:lnTo>
                    <a:pt x="4159" y="2747"/>
                  </a:lnTo>
                  <a:lnTo>
                    <a:pt x="4108" y="2762"/>
                  </a:lnTo>
                  <a:lnTo>
                    <a:pt x="4052" y="2776"/>
                  </a:lnTo>
                  <a:lnTo>
                    <a:pt x="3994" y="2784"/>
                  </a:lnTo>
                  <a:lnTo>
                    <a:pt x="3934" y="2789"/>
                  </a:lnTo>
                  <a:lnTo>
                    <a:pt x="3872" y="2791"/>
                  </a:lnTo>
                  <a:lnTo>
                    <a:pt x="3812" y="2791"/>
                  </a:lnTo>
                  <a:lnTo>
                    <a:pt x="3741" y="2791"/>
                  </a:lnTo>
                  <a:lnTo>
                    <a:pt x="3657" y="2791"/>
                  </a:lnTo>
                  <a:lnTo>
                    <a:pt x="3564" y="2793"/>
                  </a:lnTo>
                  <a:lnTo>
                    <a:pt x="3460" y="2793"/>
                  </a:lnTo>
                  <a:lnTo>
                    <a:pt x="3348" y="2793"/>
                  </a:lnTo>
                  <a:lnTo>
                    <a:pt x="3227" y="2793"/>
                  </a:lnTo>
                  <a:lnTo>
                    <a:pt x="3102" y="2794"/>
                  </a:lnTo>
                  <a:lnTo>
                    <a:pt x="2967" y="2794"/>
                  </a:lnTo>
                  <a:lnTo>
                    <a:pt x="2830" y="2794"/>
                  </a:lnTo>
                  <a:lnTo>
                    <a:pt x="2687" y="2794"/>
                  </a:lnTo>
                  <a:lnTo>
                    <a:pt x="2541" y="2796"/>
                  </a:lnTo>
                  <a:lnTo>
                    <a:pt x="2393" y="2796"/>
                  </a:lnTo>
                  <a:lnTo>
                    <a:pt x="2243" y="2796"/>
                  </a:lnTo>
                  <a:lnTo>
                    <a:pt x="2094" y="2796"/>
                  </a:lnTo>
                  <a:lnTo>
                    <a:pt x="1944" y="2796"/>
                  </a:lnTo>
                  <a:lnTo>
                    <a:pt x="1796" y="2796"/>
                  </a:lnTo>
                  <a:lnTo>
                    <a:pt x="1649" y="2796"/>
                  </a:lnTo>
                  <a:lnTo>
                    <a:pt x="1506" y="2796"/>
                  </a:lnTo>
                  <a:lnTo>
                    <a:pt x="1366" y="2794"/>
                  </a:lnTo>
                  <a:lnTo>
                    <a:pt x="1232" y="2794"/>
                  </a:lnTo>
                  <a:lnTo>
                    <a:pt x="1105" y="2793"/>
                  </a:lnTo>
                  <a:lnTo>
                    <a:pt x="982" y="2793"/>
                  </a:lnTo>
                  <a:lnTo>
                    <a:pt x="868" y="2791"/>
                  </a:lnTo>
                  <a:lnTo>
                    <a:pt x="755" y="2789"/>
                  </a:lnTo>
                  <a:lnTo>
                    <a:pt x="651" y="2784"/>
                  </a:lnTo>
                  <a:lnTo>
                    <a:pt x="556" y="2779"/>
                  </a:lnTo>
                  <a:lnTo>
                    <a:pt x="472" y="2771"/>
                  </a:lnTo>
                  <a:lnTo>
                    <a:pt x="396" y="2760"/>
                  </a:lnTo>
                  <a:lnTo>
                    <a:pt x="328" y="2750"/>
                  </a:lnTo>
                  <a:lnTo>
                    <a:pt x="269" y="2737"/>
                  </a:lnTo>
                  <a:lnTo>
                    <a:pt x="218" y="2723"/>
                  </a:lnTo>
                  <a:lnTo>
                    <a:pt x="172" y="2706"/>
                  </a:lnTo>
                  <a:lnTo>
                    <a:pt x="134" y="2689"/>
                  </a:lnTo>
                  <a:lnTo>
                    <a:pt x="102" y="2670"/>
                  </a:lnTo>
                  <a:lnTo>
                    <a:pt x="75" y="2650"/>
                  </a:lnTo>
                  <a:lnTo>
                    <a:pt x="53" y="2628"/>
                  </a:lnTo>
                  <a:lnTo>
                    <a:pt x="36" y="2604"/>
                  </a:lnTo>
                  <a:lnTo>
                    <a:pt x="22" y="2580"/>
                  </a:lnTo>
                  <a:lnTo>
                    <a:pt x="12" y="2555"/>
                  </a:lnTo>
                  <a:lnTo>
                    <a:pt x="5" y="2528"/>
                  </a:lnTo>
                  <a:lnTo>
                    <a:pt x="2" y="2500"/>
                  </a:lnTo>
                  <a:lnTo>
                    <a:pt x="0" y="2472"/>
                  </a:lnTo>
                  <a:lnTo>
                    <a:pt x="0" y="2443"/>
                  </a:lnTo>
                  <a:lnTo>
                    <a:pt x="0" y="2412"/>
                  </a:lnTo>
                  <a:lnTo>
                    <a:pt x="2" y="2380"/>
                  </a:lnTo>
                  <a:lnTo>
                    <a:pt x="5" y="2349"/>
                  </a:lnTo>
                  <a:lnTo>
                    <a:pt x="10" y="2310"/>
                  </a:lnTo>
                  <a:lnTo>
                    <a:pt x="20" y="2263"/>
                  </a:lnTo>
                  <a:lnTo>
                    <a:pt x="32" y="2207"/>
                  </a:lnTo>
                  <a:lnTo>
                    <a:pt x="49" y="2144"/>
                  </a:lnTo>
                  <a:lnTo>
                    <a:pt x="66" y="2074"/>
                  </a:lnTo>
                  <a:lnTo>
                    <a:pt x="87" y="1999"/>
                  </a:lnTo>
                  <a:lnTo>
                    <a:pt x="110" y="1918"/>
                  </a:lnTo>
                  <a:lnTo>
                    <a:pt x="134" y="1833"/>
                  </a:lnTo>
                  <a:lnTo>
                    <a:pt x="161" y="1744"/>
                  </a:lnTo>
                  <a:lnTo>
                    <a:pt x="190" y="1654"/>
                  </a:lnTo>
                  <a:lnTo>
                    <a:pt x="219" y="1561"/>
                  </a:lnTo>
                  <a:lnTo>
                    <a:pt x="252" y="1466"/>
                  </a:lnTo>
                  <a:lnTo>
                    <a:pt x="284" y="1369"/>
                  </a:lnTo>
                  <a:lnTo>
                    <a:pt x="316" y="1272"/>
                  </a:lnTo>
                  <a:lnTo>
                    <a:pt x="350" y="1177"/>
                  </a:lnTo>
                  <a:lnTo>
                    <a:pt x="386" y="1082"/>
                  </a:lnTo>
                  <a:lnTo>
                    <a:pt x="420" y="990"/>
                  </a:lnTo>
                  <a:lnTo>
                    <a:pt x="455" y="900"/>
                  </a:lnTo>
                  <a:lnTo>
                    <a:pt x="489" y="814"/>
                  </a:lnTo>
                  <a:lnTo>
                    <a:pt x="523" y="730"/>
                  </a:lnTo>
                  <a:lnTo>
                    <a:pt x="557" y="652"/>
                  </a:lnTo>
                  <a:lnTo>
                    <a:pt x="591" y="579"/>
                  </a:lnTo>
                  <a:lnTo>
                    <a:pt x="624" y="513"/>
                  </a:lnTo>
                  <a:lnTo>
                    <a:pt x="656" y="453"/>
                  </a:lnTo>
                  <a:lnTo>
                    <a:pt x="687" y="401"/>
                  </a:lnTo>
                  <a:lnTo>
                    <a:pt x="716" y="357"/>
                  </a:lnTo>
                  <a:lnTo>
                    <a:pt x="743" y="321"/>
                  </a:lnTo>
                  <a:lnTo>
                    <a:pt x="785" y="278"/>
                  </a:lnTo>
                  <a:lnTo>
                    <a:pt x="836" y="239"/>
                  </a:lnTo>
                  <a:lnTo>
                    <a:pt x="892" y="205"/>
                  </a:lnTo>
                  <a:lnTo>
                    <a:pt x="953" y="175"/>
                  </a:lnTo>
                  <a:lnTo>
                    <a:pt x="1018" y="146"/>
                  </a:lnTo>
                  <a:lnTo>
                    <a:pt x="1088" y="122"/>
                  </a:lnTo>
                  <a:lnTo>
                    <a:pt x="1157" y="102"/>
                  </a:lnTo>
                  <a:lnTo>
                    <a:pt x="1227" y="83"/>
                  </a:lnTo>
                  <a:lnTo>
                    <a:pt x="1298" y="68"/>
                  </a:lnTo>
                  <a:lnTo>
                    <a:pt x="1366" y="54"/>
                  </a:lnTo>
                  <a:lnTo>
                    <a:pt x="1433" y="44"/>
                  </a:lnTo>
                  <a:lnTo>
                    <a:pt x="1494" y="35"/>
                  </a:lnTo>
                  <a:lnTo>
                    <a:pt x="1552" y="29"/>
                  </a:lnTo>
                  <a:lnTo>
                    <a:pt x="1604" y="24"/>
                  </a:lnTo>
                  <a:lnTo>
                    <a:pt x="1649" y="20"/>
                  </a:lnTo>
                  <a:lnTo>
                    <a:pt x="1686" y="17"/>
                  </a:lnTo>
                  <a:lnTo>
                    <a:pt x="1713" y="15"/>
                  </a:lnTo>
                  <a:lnTo>
                    <a:pt x="1730" y="15"/>
                  </a:lnTo>
                  <a:lnTo>
                    <a:pt x="1737" y="13"/>
                  </a:lnTo>
                  <a:lnTo>
                    <a:pt x="1907" y="7"/>
                  </a:lnTo>
                  <a:lnTo>
                    <a:pt x="2068" y="1"/>
                  </a:lnTo>
                  <a:lnTo>
                    <a:pt x="222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Freeform 9"/>
            <p:cNvSpPr>
              <a:spLocks/>
            </p:cNvSpPr>
            <p:nvPr/>
          </p:nvSpPr>
          <p:spPr bwMode="auto">
            <a:xfrm>
              <a:off x="2070100" y="3794125"/>
              <a:ext cx="2308225" cy="2155825"/>
            </a:xfrm>
            <a:custGeom>
              <a:avLst/>
              <a:gdLst>
                <a:gd name="T0" fmla="*/ 1565 w 2908"/>
                <a:gd name="T1" fmla="*/ 0 h 2716"/>
                <a:gd name="T2" fmla="*/ 1820 w 2908"/>
                <a:gd name="T3" fmla="*/ 8 h 2716"/>
                <a:gd name="T4" fmla="*/ 2041 w 2908"/>
                <a:gd name="T5" fmla="*/ 24 h 2716"/>
                <a:gd name="T6" fmla="*/ 2231 w 2908"/>
                <a:gd name="T7" fmla="*/ 44 h 2716"/>
                <a:gd name="T8" fmla="*/ 2393 w 2908"/>
                <a:gd name="T9" fmla="*/ 69 h 2716"/>
                <a:gd name="T10" fmla="*/ 2525 w 2908"/>
                <a:gd name="T11" fmla="*/ 97 h 2716"/>
                <a:gd name="T12" fmla="*/ 2636 w 2908"/>
                <a:gd name="T13" fmla="*/ 126 h 2716"/>
                <a:gd name="T14" fmla="*/ 2721 w 2908"/>
                <a:gd name="T15" fmla="*/ 154 h 2716"/>
                <a:gd name="T16" fmla="*/ 2787 w 2908"/>
                <a:gd name="T17" fmla="*/ 180 h 2716"/>
                <a:gd name="T18" fmla="*/ 2833 w 2908"/>
                <a:gd name="T19" fmla="*/ 204 h 2716"/>
                <a:gd name="T20" fmla="*/ 2864 w 2908"/>
                <a:gd name="T21" fmla="*/ 221 h 2716"/>
                <a:gd name="T22" fmla="*/ 2879 w 2908"/>
                <a:gd name="T23" fmla="*/ 231 h 2716"/>
                <a:gd name="T24" fmla="*/ 2833 w 2908"/>
                <a:gd name="T25" fmla="*/ 316 h 2716"/>
                <a:gd name="T26" fmla="*/ 2785 w 2908"/>
                <a:gd name="T27" fmla="*/ 421 h 2716"/>
                <a:gd name="T28" fmla="*/ 2738 w 2908"/>
                <a:gd name="T29" fmla="*/ 549 h 2716"/>
                <a:gd name="T30" fmla="*/ 2697 w 2908"/>
                <a:gd name="T31" fmla="*/ 698 h 2716"/>
                <a:gd name="T32" fmla="*/ 2661 w 2908"/>
                <a:gd name="T33" fmla="*/ 870 h 2716"/>
                <a:gd name="T34" fmla="*/ 2639 w 2908"/>
                <a:gd name="T35" fmla="*/ 1065 h 2716"/>
                <a:gd name="T36" fmla="*/ 2631 w 2908"/>
                <a:gd name="T37" fmla="*/ 1284 h 2716"/>
                <a:gd name="T38" fmla="*/ 2641 w 2908"/>
                <a:gd name="T39" fmla="*/ 1525 h 2716"/>
                <a:gd name="T40" fmla="*/ 2672 w 2908"/>
                <a:gd name="T41" fmla="*/ 1792 h 2716"/>
                <a:gd name="T42" fmla="*/ 1881 w 2908"/>
                <a:gd name="T43" fmla="*/ 2363 h 2716"/>
                <a:gd name="T44" fmla="*/ 1026 w 2908"/>
                <a:gd name="T45" fmla="*/ 2363 h 2716"/>
                <a:gd name="T46" fmla="*/ 236 w 2908"/>
                <a:gd name="T47" fmla="*/ 1792 h 2716"/>
                <a:gd name="T48" fmla="*/ 267 w 2908"/>
                <a:gd name="T49" fmla="*/ 1517 h 2716"/>
                <a:gd name="T50" fmla="*/ 277 w 2908"/>
                <a:gd name="T51" fmla="*/ 1269 h 2716"/>
                <a:gd name="T52" fmla="*/ 267 w 2908"/>
                <a:gd name="T53" fmla="*/ 1045 h 2716"/>
                <a:gd name="T54" fmla="*/ 241 w 2908"/>
                <a:gd name="T55" fmla="*/ 846 h 2716"/>
                <a:gd name="T56" fmla="*/ 204 w 2908"/>
                <a:gd name="T57" fmla="*/ 671 h 2716"/>
                <a:gd name="T58" fmla="*/ 160 w 2908"/>
                <a:gd name="T59" fmla="*/ 521 h 2716"/>
                <a:gd name="T60" fmla="*/ 110 w 2908"/>
                <a:gd name="T61" fmla="*/ 394 h 2716"/>
                <a:gd name="T62" fmla="*/ 61 w 2908"/>
                <a:gd name="T63" fmla="*/ 290 h 2716"/>
                <a:gd name="T64" fmla="*/ 93 w 2908"/>
                <a:gd name="T65" fmla="*/ 212 h 2716"/>
                <a:gd name="T66" fmla="*/ 221 w 2908"/>
                <a:gd name="T67" fmla="*/ 151 h 2716"/>
                <a:gd name="T68" fmla="*/ 360 w 2908"/>
                <a:gd name="T69" fmla="*/ 103 h 2716"/>
                <a:gd name="T70" fmla="*/ 501 w 2908"/>
                <a:gd name="T71" fmla="*/ 69 h 2716"/>
                <a:gd name="T72" fmla="*/ 639 w 2908"/>
                <a:gd name="T73" fmla="*/ 46 h 2716"/>
                <a:gd name="T74" fmla="*/ 761 w 2908"/>
                <a:gd name="T75" fmla="*/ 29 h 2716"/>
                <a:gd name="T76" fmla="*/ 860 w 2908"/>
                <a:gd name="T77" fmla="*/ 20 h 2716"/>
                <a:gd name="T78" fmla="*/ 926 w 2908"/>
                <a:gd name="T79" fmla="*/ 15 h 2716"/>
                <a:gd name="T80" fmla="*/ 950 w 2908"/>
                <a:gd name="T81" fmla="*/ 13 h 2716"/>
                <a:gd name="T82" fmla="*/ 1276 w 2908"/>
                <a:gd name="T83" fmla="*/ 1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8" h="2716">
                  <a:moveTo>
                    <a:pt x="1426" y="0"/>
                  </a:moveTo>
                  <a:lnTo>
                    <a:pt x="1565" y="0"/>
                  </a:lnTo>
                  <a:lnTo>
                    <a:pt x="1698" y="3"/>
                  </a:lnTo>
                  <a:lnTo>
                    <a:pt x="1820" y="8"/>
                  </a:lnTo>
                  <a:lnTo>
                    <a:pt x="1934" y="15"/>
                  </a:lnTo>
                  <a:lnTo>
                    <a:pt x="2041" y="24"/>
                  </a:lnTo>
                  <a:lnTo>
                    <a:pt x="2140" y="32"/>
                  </a:lnTo>
                  <a:lnTo>
                    <a:pt x="2231" y="44"/>
                  </a:lnTo>
                  <a:lnTo>
                    <a:pt x="2315" y="56"/>
                  </a:lnTo>
                  <a:lnTo>
                    <a:pt x="2393" y="69"/>
                  </a:lnTo>
                  <a:lnTo>
                    <a:pt x="2463" y="83"/>
                  </a:lnTo>
                  <a:lnTo>
                    <a:pt x="2525" y="97"/>
                  </a:lnTo>
                  <a:lnTo>
                    <a:pt x="2583" y="110"/>
                  </a:lnTo>
                  <a:lnTo>
                    <a:pt x="2636" y="126"/>
                  </a:lnTo>
                  <a:lnTo>
                    <a:pt x="2682" y="139"/>
                  </a:lnTo>
                  <a:lnTo>
                    <a:pt x="2721" y="154"/>
                  </a:lnTo>
                  <a:lnTo>
                    <a:pt x="2757" y="168"/>
                  </a:lnTo>
                  <a:lnTo>
                    <a:pt x="2787" y="180"/>
                  </a:lnTo>
                  <a:lnTo>
                    <a:pt x="2813" y="192"/>
                  </a:lnTo>
                  <a:lnTo>
                    <a:pt x="2833" y="204"/>
                  </a:lnTo>
                  <a:lnTo>
                    <a:pt x="2850" y="212"/>
                  </a:lnTo>
                  <a:lnTo>
                    <a:pt x="2864" y="221"/>
                  </a:lnTo>
                  <a:lnTo>
                    <a:pt x="2872" y="227"/>
                  </a:lnTo>
                  <a:lnTo>
                    <a:pt x="2879" y="231"/>
                  </a:lnTo>
                  <a:lnTo>
                    <a:pt x="2857" y="270"/>
                  </a:lnTo>
                  <a:lnTo>
                    <a:pt x="2833" y="316"/>
                  </a:lnTo>
                  <a:lnTo>
                    <a:pt x="2809" y="365"/>
                  </a:lnTo>
                  <a:lnTo>
                    <a:pt x="2785" y="421"/>
                  </a:lnTo>
                  <a:lnTo>
                    <a:pt x="2762" y="482"/>
                  </a:lnTo>
                  <a:lnTo>
                    <a:pt x="2738" y="549"/>
                  </a:lnTo>
                  <a:lnTo>
                    <a:pt x="2716" y="620"/>
                  </a:lnTo>
                  <a:lnTo>
                    <a:pt x="2697" y="698"/>
                  </a:lnTo>
                  <a:lnTo>
                    <a:pt x="2678" y="781"/>
                  </a:lnTo>
                  <a:lnTo>
                    <a:pt x="2661" y="870"/>
                  </a:lnTo>
                  <a:lnTo>
                    <a:pt x="2649" y="965"/>
                  </a:lnTo>
                  <a:lnTo>
                    <a:pt x="2639" y="1065"/>
                  </a:lnTo>
                  <a:lnTo>
                    <a:pt x="2632" y="1172"/>
                  </a:lnTo>
                  <a:lnTo>
                    <a:pt x="2631" y="1284"/>
                  </a:lnTo>
                  <a:lnTo>
                    <a:pt x="2632" y="1401"/>
                  </a:lnTo>
                  <a:lnTo>
                    <a:pt x="2641" y="1525"/>
                  </a:lnTo>
                  <a:lnTo>
                    <a:pt x="2653" y="1656"/>
                  </a:lnTo>
                  <a:lnTo>
                    <a:pt x="2672" y="1792"/>
                  </a:lnTo>
                  <a:lnTo>
                    <a:pt x="2908" y="2193"/>
                  </a:lnTo>
                  <a:lnTo>
                    <a:pt x="1881" y="2363"/>
                  </a:lnTo>
                  <a:lnTo>
                    <a:pt x="1453" y="2716"/>
                  </a:lnTo>
                  <a:lnTo>
                    <a:pt x="1026" y="2363"/>
                  </a:lnTo>
                  <a:lnTo>
                    <a:pt x="0" y="2193"/>
                  </a:lnTo>
                  <a:lnTo>
                    <a:pt x="236" y="1792"/>
                  </a:lnTo>
                  <a:lnTo>
                    <a:pt x="255" y="1651"/>
                  </a:lnTo>
                  <a:lnTo>
                    <a:pt x="267" y="1517"/>
                  </a:lnTo>
                  <a:lnTo>
                    <a:pt x="275" y="1389"/>
                  </a:lnTo>
                  <a:lnTo>
                    <a:pt x="277" y="1269"/>
                  </a:lnTo>
                  <a:lnTo>
                    <a:pt x="274" y="1153"/>
                  </a:lnTo>
                  <a:lnTo>
                    <a:pt x="267" y="1045"/>
                  </a:lnTo>
                  <a:lnTo>
                    <a:pt x="255" y="943"/>
                  </a:lnTo>
                  <a:lnTo>
                    <a:pt x="241" y="846"/>
                  </a:lnTo>
                  <a:lnTo>
                    <a:pt x="224" y="756"/>
                  </a:lnTo>
                  <a:lnTo>
                    <a:pt x="204" y="671"/>
                  </a:lnTo>
                  <a:lnTo>
                    <a:pt x="182" y="593"/>
                  </a:lnTo>
                  <a:lnTo>
                    <a:pt x="160" y="521"/>
                  </a:lnTo>
                  <a:lnTo>
                    <a:pt x="136" y="455"/>
                  </a:lnTo>
                  <a:lnTo>
                    <a:pt x="110" y="394"/>
                  </a:lnTo>
                  <a:lnTo>
                    <a:pt x="87" y="340"/>
                  </a:lnTo>
                  <a:lnTo>
                    <a:pt x="61" y="290"/>
                  </a:lnTo>
                  <a:lnTo>
                    <a:pt x="37" y="248"/>
                  </a:lnTo>
                  <a:lnTo>
                    <a:pt x="93" y="212"/>
                  </a:lnTo>
                  <a:lnTo>
                    <a:pt x="155" y="180"/>
                  </a:lnTo>
                  <a:lnTo>
                    <a:pt x="221" y="151"/>
                  </a:lnTo>
                  <a:lnTo>
                    <a:pt x="289" y="126"/>
                  </a:lnTo>
                  <a:lnTo>
                    <a:pt x="360" y="103"/>
                  </a:lnTo>
                  <a:lnTo>
                    <a:pt x="432" y="85"/>
                  </a:lnTo>
                  <a:lnTo>
                    <a:pt x="501" y="69"/>
                  </a:lnTo>
                  <a:lnTo>
                    <a:pt x="571" y="56"/>
                  </a:lnTo>
                  <a:lnTo>
                    <a:pt x="639" y="46"/>
                  </a:lnTo>
                  <a:lnTo>
                    <a:pt x="702" y="35"/>
                  </a:lnTo>
                  <a:lnTo>
                    <a:pt x="761" y="29"/>
                  </a:lnTo>
                  <a:lnTo>
                    <a:pt x="814" y="24"/>
                  </a:lnTo>
                  <a:lnTo>
                    <a:pt x="860" y="20"/>
                  </a:lnTo>
                  <a:lnTo>
                    <a:pt x="897" y="17"/>
                  </a:lnTo>
                  <a:lnTo>
                    <a:pt x="926" y="15"/>
                  </a:lnTo>
                  <a:lnTo>
                    <a:pt x="943" y="15"/>
                  </a:lnTo>
                  <a:lnTo>
                    <a:pt x="950" y="13"/>
                  </a:lnTo>
                  <a:lnTo>
                    <a:pt x="1118" y="7"/>
                  </a:lnTo>
                  <a:lnTo>
                    <a:pt x="1276" y="1"/>
                  </a:lnTo>
                  <a:lnTo>
                    <a:pt x="1426"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Freeform 10"/>
            <p:cNvSpPr>
              <a:spLocks/>
            </p:cNvSpPr>
            <p:nvPr/>
          </p:nvSpPr>
          <p:spPr bwMode="auto">
            <a:xfrm>
              <a:off x="2735263" y="4073525"/>
              <a:ext cx="965200" cy="204787"/>
            </a:xfrm>
            <a:custGeom>
              <a:avLst/>
              <a:gdLst>
                <a:gd name="T0" fmla="*/ 608 w 1217"/>
                <a:gd name="T1" fmla="*/ 0 h 259"/>
                <a:gd name="T2" fmla="*/ 690 w 1217"/>
                <a:gd name="T3" fmla="*/ 2 h 259"/>
                <a:gd name="T4" fmla="*/ 770 w 1217"/>
                <a:gd name="T5" fmla="*/ 6 h 259"/>
                <a:gd name="T6" fmla="*/ 845 w 1217"/>
                <a:gd name="T7" fmla="*/ 11 h 259"/>
                <a:gd name="T8" fmla="*/ 916 w 1217"/>
                <a:gd name="T9" fmla="*/ 19 h 259"/>
                <a:gd name="T10" fmla="*/ 981 w 1217"/>
                <a:gd name="T11" fmla="*/ 28 h 259"/>
                <a:gd name="T12" fmla="*/ 1038 w 1217"/>
                <a:gd name="T13" fmla="*/ 38 h 259"/>
                <a:gd name="T14" fmla="*/ 1089 w 1217"/>
                <a:gd name="T15" fmla="*/ 51 h 259"/>
                <a:gd name="T16" fmla="*/ 1134 w 1217"/>
                <a:gd name="T17" fmla="*/ 65 h 259"/>
                <a:gd name="T18" fmla="*/ 1169 w 1217"/>
                <a:gd name="T19" fmla="*/ 80 h 259"/>
                <a:gd name="T20" fmla="*/ 1195 w 1217"/>
                <a:gd name="T21" fmla="*/ 96 h 259"/>
                <a:gd name="T22" fmla="*/ 1212 w 1217"/>
                <a:gd name="T23" fmla="*/ 113 h 259"/>
                <a:gd name="T24" fmla="*/ 1217 w 1217"/>
                <a:gd name="T25" fmla="*/ 130 h 259"/>
                <a:gd name="T26" fmla="*/ 1212 w 1217"/>
                <a:gd name="T27" fmla="*/ 147 h 259"/>
                <a:gd name="T28" fmla="*/ 1195 w 1217"/>
                <a:gd name="T29" fmla="*/ 164 h 259"/>
                <a:gd name="T30" fmla="*/ 1169 w 1217"/>
                <a:gd name="T31" fmla="*/ 181 h 259"/>
                <a:gd name="T32" fmla="*/ 1134 w 1217"/>
                <a:gd name="T33" fmla="*/ 194 h 259"/>
                <a:gd name="T34" fmla="*/ 1089 w 1217"/>
                <a:gd name="T35" fmla="*/ 208 h 259"/>
                <a:gd name="T36" fmla="*/ 1038 w 1217"/>
                <a:gd name="T37" fmla="*/ 221 h 259"/>
                <a:gd name="T38" fmla="*/ 981 w 1217"/>
                <a:gd name="T39" fmla="*/ 231 h 259"/>
                <a:gd name="T40" fmla="*/ 916 w 1217"/>
                <a:gd name="T41" fmla="*/ 242 h 259"/>
                <a:gd name="T42" fmla="*/ 845 w 1217"/>
                <a:gd name="T43" fmla="*/ 248 h 259"/>
                <a:gd name="T44" fmla="*/ 770 w 1217"/>
                <a:gd name="T45" fmla="*/ 254 h 259"/>
                <a:gd name="T46" fmla="*/ 690 w 1217"/>
                <a:gd name="T47" fmla="*/ 257 h 259"/>
                <a:gd name="T48" fmla="*/ 608 w 1217"/>
                <a:gd name="T49" fmla="*/ 259 h 259"/>
                <a:gd name="T50" fmla="*/ 525 w 1217"/>
                <a:gd name="T51" fmla="*/ 257 h 259"/>
                <a:gd name="T52" fmla="*/ 447 w 1217"/>
                <a:gd name="T53" fmla="*/ 254 h 259"/>
                <a:gd name="T54" fmla="*/ 371 w 1217"/>
                <a:gd name="T55" fmla="*/ 248 h 259"/>
                <a:gd name="T56" fmla="*/ 301 w 1217"/>
                <a:gd name="T57" fmla="*/ 242 h 259"/>
                <a:gd name="T58" fmla="*/ 236 w 1217"/>
                <a:gd name="T59" fmla="*/ 231 h 259"/>
                <a:gd name="T60" fmla="*/ 179 w 1217"/>
                <a:gd name="T61" fmla="*/ 221 h 259"/>
                <a:gd name="T62" fmla="*/ 126 w 1217"/>
                <a:gd name="T63" fmla="*/ 208 h 259"/>
                <a:gd name="T64" fmla="*/ 83 w 1217"/>
                <a:gd name="T65" fmla="*/ 194 h 259"/>
                <a:gd name="T66" fmla="*/ 48 w 1217"/>
                <a:gd name="T67" fmla="*/ 181 h 259"/>
                <a:gd name="T68" fmla="*/ 20 w 1217"/>
                <a:gd name="T69" fmla="*/ 164 h 259"/>
                <a:gd name="T70" fmla="*/ 5 w 1217"/>
                <a:gd name="T71" fmla="*/ 147 h 259"/>
                <a:gd name="T72" fmla="*/ 0 w 1217"/>
                <a:gd name="T73" fmla="*/ 130 h 259"/>
                <a:gd name="T74" fmla="*/ 5 w 1217"/>
                <a:gd name="T75" fmla="*/ 113 h 259"/>
                <a:gd name="T76" fmla="*/ 20 w 1217"/>
                <a:gd name="T77" fmla="*/ 96 h 259"/>
                <a:gd name="T78" fmla="*/ 48 w 1217"/>
                <a:gd name="T79" fmla="*/ 80 h 259"/>
                <a:gd name="T80" fmla="*/ 83 w 1217"/>
                <a:gd name="T81" fmla="*/ 65 h 259"/>
                <a:gd name="T82" fmla="*/ 126 w 1217"/>
                <a:gd name="T83" fmla="*/ 51 h 259"/>
                <a:gd name="T84" fmla="*/ 179 w 1217"/>
                <a:gd name="T85" fmla="*/ 38 h 259"/>
                <a:gd name="T86" fmla="*/ 236 w 1217"/>
                <a:gd name="T87" fmla="*/ 28 h 259"/>
                <a:gd name="T88" fmla="*/ 301 w 1217"/>
                <a:gd name="T89" fmla="*/ 19 h 259"/>
                <a:gd name="T90" fmla="*/ 371 w 1217"/>
                <a:gd name="T91" fmla="*/ 11 h 259"/>
                <a:gd name="T92" fmla="*/ 447 w 1217"/>
                <a:gd name="T93" fmla="*/ 6 h 259"/>
                <a:gd name="T94" fmla="*/ 525 w 1217"/>
                <a:gd name="T95" fmla="*/ 2 h 259"/>
                <a:gd name="T96" fmla="*/ 608 w 1217"/>
                <a:gd name="T9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7" h="259">
                  <a:moveTo>
                    <a:pt x="608" y="0"/>
                  </a:moveTo>
                  <a:lnTo>
                    <a:pt x="690" y="2"/>
                  </a:lnTo>
                  <a:lnTo>
                    <a:pt x="770" y="6"/>
                  </a:lnTo>
                  <a:lnTo>
                    <a:pt x="845" y="11"/>
                  </a:lnTo>
                  <a:lnTo>
                    <a:pt x="916" y="19"/>
                  </a:lnTo>
                  <a:lnTo>
                    <a:pt x="981" y="28"/>
                  </a:lnTo>
                  <a:lnTo>
                    <a:pt x="1038" y="38"/>
                  </a:lnTo>
                  <a:lnTo>
                    <a:pt x="1089" y="51"/>
                  </a:lnTo>
                  <a:lnTo>
                    <a:pt x="1134" y="65"/>
                  </a:lnTo>
                  <a:lnTo>
                    <a:pt x="1169" y="80"/>
                  </a:lnTo>
                  <a:lnTo>
                    <a:pt x="1195" y="96"/>
                  </a:lnTo>
                  <a:lnTo>
                    <a:pt x="1212" y="113"/>
                  </a:lnTo>
                  <a:lnTo>
                    <a:pt x="1217" y="130"/>
                  </a:lnTo>
                  <a:lnTo>
                    <a:pt x="1212" y="147"/>
                  </a:lnTo>
                  <a:lnTo>
                    <a:pt x="1195" y="164"/>
                  </a:lnTo>
                  <a:lnTo>
                    <a:pt x="1169" y="181"/>
                  </a:lnTo>
                  <a:lnTo>
                    <a:pt x="1134" y="194"/>
                  </a:lnTo>
                  <a:lnTo>
                    <a:pt x="1089" y="208"/>
                  </a:lnTo>
                  <a:lnTo>
                    <a:pt x="1038" y="221"/>
                  </a:lnTo>
                  <a:lnTo>
                    <a:pt x="981" y="231"/>
                  </a:lnTo>
                  <a:lnTo>
                    <a:pt x="916" y="242"/>
                  </a:lnTo>
                  <a:lnTo>
                    <a:pt x="845" y="248"/>
                  </a:lnTo>
                  <a:lnTo>
                    <a:pt x="770" y="254"/>
                  </a:lnTo>
                  <a:lnTo>
                    <a:pt x="690" y="257"/>
                  </a:lnTo>
                  <a:lnTo>
                    <a:pt x="608" y="259"/>
                  </a:lnTo>
                  <a:lnTo>
                    <a:pt x="525" y="257"/>
                  </a:lnTo>
                  <a:lnTo>
                    <a:pt x="447" y="254"/>
                  </a:lnTo>
                  <a:lnTo>
                    <a:pt x="371" y="248"/>
                  </a:lnTo>
                  <a:lnTo>
                    <a:pt x="301" y="242"/>
                  </a:lnTo>
                  <a:lnTo>
                    <a:pt x="236" y="231"/>
                  </a:lnTo>
                  <a:lnTo>
                    <a:pt x="179" y="221"/>
                  </a:lnTo>
                  <a:lnTo>
                    <a:pt x="126" y="208"/>
                  </a:lnTo>
                  <a:lnTo>
                    <a:pt x="83" y="194"/>
                  </a:lnTo>
                  <a:lnTo>
                    <a:pt x="48" y="181"/>
                  </a:lnTo>
                  <a:lnTo>
                    <a:pt x="20" y="164"/>
                  </a:lnTo>
                  <a:lnTo>
                    <a:pt x="5" y="147"/>
                  </a:lnTo>
                  <a:lnTo>
                    <a:pt x="0" y="130"/>
                  </a:lnTo>
                  <a:lnTo>
                    <a:pt x="5" y="113"/>
                  </a:lnTo>
                  <a:lnTo>
                    <a:pt x="20" y="96"/>
                  </a:lnTo>
                  <a:lnTo>
                    <a:pt x="48" y="80"/>
                  </a:lnTo>
                  <a:lnTo>
                    <a:pt x="83" y="65"/>
                  </a:lnTo>
                  <a:lnTo>
                    <a:pt x="126" y="51"/>
                  </a:lnTo>
                  <a:lnTo>
                    <a:pt x="179" y="38"/>
                  </a:lnTo>
                  <a:lnTo>
                    <a:pt x="236" y="28"/>
                  </a:lnTo>
                  <a:lnTo>
                    <a:pt x="301" y="19"/>
                  </a:lnTo>
                  <a:lnTo>
                    <a:pt x="371" y="11"/>
                  </a:lnTo>
                  <a:lnTo>
                    <a:pt x="447" y="6"/>
                  </a:lnTo>
                  <a:lnTo>
                    <a:pt x="525" y="2"/>
                  </a:lnTo>
                  <a:lnTo>
                    <a:pt x="608"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9" name="Freeform 11"/>
            <p:cNvSpPr>
              <a:spLocks/>
            </p:cNvSpPr>
            <p:nvPr/>
          </p:nvSpPr>
          <p:spPr bwMode="auto">
            <a:xfrm>
              <a:off x="2803525" y="3308350"/>
              <a:ext cx="839787" cy="892175"/>
            </a:xfrm>
            <a:custGeom>
              <a:avLst/>
              <a:gdLst>
                <a:gd name="T0" fmla="*/ 0 w 1059"/>
                <a:gd name="T1" fmla="*/ 0 h 1125"/>
                <a:gd name="T2" fmla="*/ 1059 w 1059"/>
                <a:gd name="T3" fmla="*/ 0 h 1125"/>
                <a:gd name="T4" fmla="*/ 1059 w 1059"/>
                <a:gd name="T5" fmla="*/ 1053 h 1125"/>
                <a:gd name="T6" fmla="*/ 1053 w 1059"/>
                <a:gd name="T7" fmla="*/ 1065 h 1125"/>
                <a:gd name="T8" fmla="*/ 1036 w 1059"/>
                <a:gd name="T9" fmla="*/ 1076 h 1125"/>
                <a:gd name="T10" fmla="*/ 1009 w 1059"/>
                <a:gd name="T11" fmla="*/ 1084 h 1125"/>
                <a:gd name="T12" fmla="*/ 974 w 1059"/>
                <a:gd name="T13" fmla="*/ 1093 h 1125"/>
                <a:gd name="T14" fmla="*/ 929 w 1059"/>
                <a:gd name="T15" fmla="*/ 1101 h 1125"/>
                <a:gd name="T16" fmla="*/ 877 w 1059"/>
                <a:gd name="T17" fmla="*/ 1108 h 1125"/>
                <a:gd name="T18" fmla="*/ 817 w 1059"/>
                <a:gd name="T19" fmla="*/ 1115 h 1125"/>
                <a:gd name="T20" fmla="*/ 753 w 1059"/>
                <a:gd name="T21" fmla="*/ 1120 h 1125"/>
                <a:gd name="T22" fmla="*/ 681 w 1059"/>
                <a:gd name="T23" fmla="*/ 1123 h 1125"/>
                <a:gd name="T24" fmla="*/ 606 w 1059"/>
                <a:gd name="T25" fmla="*/ 1125 h 1125"/>
                <a:gd name="T26" fmla="*/ 528 w 1059"/>
                <a:gd name="T27" fmla="*/ 1125 h 1125"/>
                <a:gd name="T28" fmla="*/ 450 w 1059"/>
                <a:gd name="T29" fmla="*/ 1125 h 1125"/>
                <a:gd name="T30" fmla="*/ 375 w 1059"/>
                <a:gd name="T31" fmla="*/ 1123 h 1125"/>
                <a:gd name="T32" fmla="*/ 306 w 1059"/>
                <a:gd name="T33" fmla="*/ 1120 h 1125"/>
                <a:gd name="T34" fmla="*/ 241 w 1059"/>
                <a:gd name="T35" fmla="*/ 1115 h 1125"/>
                <a:gd name="T36" fmla="*/ 182 w 1059"/>
                <a:gd name="T37" fmla="*/ 1108 h 1125"/>
                <a:gd name="T38" fmla="*/ 129 w 1059"/>
                <a:gd name="T39" fmla="*/ 1101 h 1125"/>
                <a:gd name="T40" fmla="*/ 85 w 1059"/>
                <a:gd name="T41" fmla="*/ 1093 h 1125"/>
                <a:gd name="T42" fmla="*/ 49 w 1059"/>
                <a:gd name="T43" fmla="*/ 1084 h 1125"/>
                <a:gd name="T44" fmla="*/ 22 w 1059"/>
                <a:gd name="T45" fmla="*/ 1076 h 1125"/>
                <a:gd name="T46" fmla="*/ 5 w 1059"/>
                <a:gd name="T47" fmla="*/ 1065 h 1125"/>
                <a:gd name="T48" fmla="*/ 0 w 1059"/>
                <a:gd name="T49" fmla="*/ 1053 h 1125"/>
                <a:gd name="T50" fmla="*/ 0 w 1059"/>
                <a:gd name="T51"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9" h="1125">
                  <a:moveTo>
                    <a:pt x="0" y="0"/>
                  </a:moveTo>
                  <a:lnTo>
                    <a:pt x="1059" y="0"/>
                  </a:lnTo>
                  <a:lnTo>
                    <a:pt x="1059" y="1053"/>
                  </a:lnTo>
                  <a:lnTo>
                    <a:pt x="1053" y="1065"/>
                  </a:lnTo>
                  <a:lnTo>
                    <a:pt x="1036" y="1076"/>
                  </a:lnTo>
                  <a:lnTo>
                    <a:pt x="1009" y="1084"/>
                  </a:lnTo>
                  <a:lnTo>
                    <a:pt x="974" y="1093"/>
                  </a:lnTo>
                  <a:lnTo>
                    <a:pt x="929" y="1101"/>
                  </a:lnTo>
                  <a:lnTo>
                    <a:pt x="877" y="1108"/>
                  </a:lnTo>
                  <a:lnTo>
                    <a:pt x="817" y="1115"/>
                  </a:lnTo>
                  <a:lnTo>
                    <a:pt x="753" y="1120"/>
                  </a:lnTo>
                  <a:lnTo>
                    <a:pt x="681" y="1123"/>
                  </a:lnTo>
                  <a:lnTo>
                    <a:pt x="606" y="1125"/>
                  </a:lnTo>
                  <a:lnTo>
                    <a:pt x="528" y="1125"/>
                  </a:lnTo>
                  <a:lnTo>
                    <a:pt x="450" y="1125"/>
                  </a:lnTo>
                  <a:lnTo>
                    <a:pt x="375" y="1123"/>
                  </a:lnTo>
                  <a:lnTo>
                    <a:pt x="306" y="1120"/>
                  </a:lnTo>
                  <a:lnTo>
                    <a:pt x="241" y="1115"/>
                  </a:lnTo>
                  <a:lnTo>
                    <a:pt x="182" y="1108"/>
                  </a:lnTo>
                  <a:lnTo>
                    <a:pt x="129" y="1101"/>
                  </a:lnTo>
                  <a:lnTo>
                    <a:pt x="85" y="1093"/>
                  </a:lnTo>
                  <a:lnTo>
                    <a:pt x="49" y="1084"/>
                  </a:lnTo>
                  <a:lnTo>
                    <a:pt x="22" y="1076"/>
                  </a:lnTo>
                  <a:lnTo>
                    <a:pt x="5" y="1065"/>
                  </a:lnTo>
                  <a:lnTo>
                    <a:pt x="0" y="1053"/>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0" name="Freeform 12"/>
            <p:cNvSpPr>
              <a:spLocks/>
            </p:cNvSpPr>
            <p:nvPr/>
          </p:nvSpPr>
          <p:spPr bwMode="auto">
            <a:xfrm>
              <a:off x="2549525" y="1817688"/>
              <a:ext cx="1281112" cy="1936750"/>
            </a:xfrm>
            <a:custGeom>
              <a:avLst/>
              <a:gdLst>
                <a:gd name="T0" fmla="*/ 886 w 1613"/>
                <a:gd name="T1" fmla="*/ 2 h 2442"/>
                <a:gd name="T2" fmla="*/ 1008 w 1613"/>
                <a:gd name="T3" fmla="*/ 22 h 2442"/>
                <a:gd name="T4" fmla="*/ 1124 w 1613"/>
                <a:gd name="T5" fmla="*/ 63 h 2442"/>
                <a:gd name="T6" fmla="*/ 1229 w 1613"/>
                <a:gd name="T7" fmla="*/ 129 h 2442"/>
                <a:gd name="T8" fmla="*/ 1324 w 1613"/>
                <a:gd name="T9" fmla="*/ 218 h 2442"/>
                <a:gd name="T10" fmla="*/ 1407 w 1613"/>
                <a:gd name="T11" fmla="*/ 333 h 2442"/>
                <a:gd name="T12" fmla="*/ 1479 w 1613"/>
                <a:gd name="T13" fmla="*/ 476 h 2442"/>
                <a:gd name="T14" fmla="*/ 1537 w 1613"/>
                <a:gd name="T15" fmla="*/ 648 h 2442"/>
                <a:gd name="T16" fmla="*/ 1579 w 1613"/>
                <a:gd name="T17" fmla="*/ 850 h 2442"/>
                <a:gd name="T18" fmla="*/ 1605 w 1613"/>
                <a:gd name="T19" fmla="*/ 1084 h 2442"/>
                <a:gd name="T20" fmla="*/ 1613 w 1613"/>
                <a:gd name="T21" fmla="*/ 1353 h 2442"/>
                <a:gd name="T22" fmla="*/ 1601 w 1613"/>
                <a:gd name="T23" fmla="*/ 1560 h 2442"/>
                <a:gd name="T24" fmla="*/ 1564 w 1613"/>
                <a:gd name="T25" fmla="*/ 1754 h 2442"/>
                <a:gd name="T26" fmla="*/ 1503 w 1613"/>
                <a:gd name="T27" fmla="*/ 1930 h 2442"/>
                <a:gd name="T28" fmla="*/ 1421 w 1613"/>
                <a:gd name="T29" fmla="*/ 2088 h 2442"/>
                <a:gd name="T30" fmla="*/ 1321 w 1613"/>
                <a:gd name="T31" fmla="*/ 2221 h 2442"/>
                <a:gd name="T32" fmla="*/ 1202 w 1613"/>
                <a:gd name="T33" fmla="*/ 2324 h 2442"/>
                <a:gd name="T34" fmla="*/ 1068 w 1613"/>
                <a:gd name="T35" fmla="*/ 2399 h 2442"/>
                <a:gd name="T36" fmla="*/ 920 w 1613"/>
                <a:gd name="T37" fmla="*/ 2436 h 2442"/>
                <a:gd name="T38" fmla="*/ 762 w 1613"/>
                <a:gd name="T39" fmla="*/ 2436 h 2442"/>
                <a:gd name="T40" fmla="*/ 615 w 1613"/>
                <a:gd name="T41" fmla="*/ 2399 h 2442"/>
                <a:gd name="T42" fmla="*/ 483 w 1613"/>
                <a:gd name="T43" fmla="*/ 2324 h 2442"/>
                <a:gd name="T44" fmla="*/ 364 w 1613"/>
                <a:gd name="T45" fmla="*/ 2219 h 2442"/>
                <a:gd name="T46" fmla="*/ 262 w 1613"/>
                <a:gd name="T47" fmla="*/ 2086 h 2442"/>
                <a:gd name="T48" fmla="*/ 175 w 1613"/>
                <a:gd name="T49" fmla="*/ 1928 h 2442"/>
                <a:gd name="T50" fmla="*/ 106 w 1613"/>
                <a:gd name="T51" fmla="*/ 1752 h 2442"/>
                <a:gd name="T52" fmla="*/ 51 w 1613"/>
                <a:gd name="T53" fmla="*/ 1558 h 2442"/>
                <a:gd name="T54" fmla="*/ 17 w 1613"/>
                <a:gd name="T55" fmla="*/ 1353 h 2442"/>
                <a:gd name="T56" fmla="*/ 0 w 1613"/>
                <a:gd name="T57" fmla="*/ 1116 h 2442"/>
                <a:gd name="T58" fmla="*/ 10 w 1613"/>
                <a:gd name="T59" fmla="*/ 902 h 2442"/>
                <a:gd name="T60" fmla="*/ 43 w 1613"/>
                <a:gd name="T61" fmla="*/ 712 h 2442"/>
                <a:gd name="T62" fmla="*/ 95 w 1613"/>
                <a:gd name="T63" fmla="*/ 546 h 2442"/>
                <a:gd name="T64" fmla="*/ 165 w 1613"/>
                <a:gd name="T65" fmla="*/ 400 h 2442"/>
                <a:gd name="T66" fmla="*/ 252 w 1613"/>
                <a:gd name="T67" fmla="*/ 277 h 2442"/>
                <a:gd name="T68" fmla="*/ 350 w 1613"/>
                <a:gd name="T69" fmla="*/ 177 h 2442"/>
                <a:gd name="T70" fmla="*/ 459 w 1613"/>
                <a:gd name="T71" fmla="*/ 99 h 2442"/>
                <a:gd name="T72" fmla="*/ 576 w 1613"/>
                <a:gd name="T73" fmla="*/ 45 h 2442"/>
                <a:gd name="T74" fmla="*/ 697 w 1613"/>
                <a:gd name="T75" fmla="*/ 11 h 2442"/>
                <a:gd name="T76" fmla="*/ 821 w 1613"/>
                <a:gd name="T77" fmla="*/ 0 h 2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3" h="2442">
                  <a:moveTo>
                    <a:pt x="821" y="0"/>
                  </a:moveTo>
                  <a:lnTo>
                    <a:pt x="886" y="2"/>
                  </a:lnTo>
                  <a:lnTo>
                    <a:pt x="949" y="11"/>
                  </a:lnTo>
                  <a:lnTo>
                    <a:pt x="1008" y="22"/>
                  </a:lnTo>
                  <a:lnTo>
                    <a:pt x="1068" y="41"/>
                  </a:lnTo>
                  <a:lnTo>
                    <a:pt x="1124" y="63"/>
                  </a:lnTo>
                  <a:lnTo>
                    <a:pt x="1178" y="94"/>
                  </a:lnTo>
                  <a:lnTo>
                    <a:pt x="1229" y="129"/>
                  </a:lnTo>
                  <a:lnTo>
                    <a:pt x="1278" y="170"/>
                  </a:lnTo>
                  <a:lnTo>
                    <a:pt x="1324" y="218"/>
                  </a:lnTo>
                  <a:lnTo>
                    <a:pt x="1368" y="272"/>
                  </a:lnTo>
                  <a:lnTo>
                    <a:pt x="1407" y="333"/>
                  </a:lnTo>
                  <a:lnTo>
                    <a:pt x="1445" y="401"/>
                  </a:lnTo>
                  <a:lnTo>
                    <a:pt x="1479" y="476"/>
                  </a:lnTo>
                  <a:lnTo>
                    <a:pt x="1509" y="558"/>
                  </a:lnTo>
                  <a:lnTo>
                    <a:pt x="1537" y="648"/>
                  </a:lnTo>
                  <a:lnTo>
                    <a:pt x="1559" y="744"/>
                  </a:lnTo>
                  <a:lnTo>
                    <a:pt x="1579" y="850"/>
                  </a:lnTo>
                  <a:lnTo>
                    <a:pt x="1594" y="964"/>
                  </a:lnTo>
                  <a:lnTo>
                    <a:pt x="1605" y="1084"/>
                  </a:lnTo>
                  <a:lnTo>
                    <a:pt x="1611" y="1215"/>
                  </a:lnTo>
                  <a:lnTo>
                    <a:pt x="1613" y="1353"/>
                  </a:lnTo>
                  <a:lnTo>
                    <a:pt x="1610" y="1458"/>
                  </a:lnTo>
                  <a:lnTo>
                    <a:pt x="1601" y="1560"/>
                  </a:lnTo>
                  <a:lnTo>
                    <a:pt x="1584" y="1658"/>
                  </a:lnTo>
                  <a:lnTo>
                    <a:pt x="1564" y="1754"/>
                  </a:lnTo>
                  <a:lnTo>
                    <a:pt x="1535" y="1845"/>
                  </a:lnTo>
                  <a:lnTo>
                    <a:pt x="1503" y="1930"/>
                  </a:lnTo>
                  <a:lnTo>
                    <a:pt x="1465" y="2012"/>
                  </a:lnTo>
                  <a:lnTo>
                    <a:pt x="1421" y="2088"/>
                  </a:lnTo>
                  <a:lnTo>
                    <a:pt x="1373" y="2158"/>
                  </a:lnTo>
                  <a:lnTo>
                    <a:pt x="1321" y="2221"/>
                  </a:lnTo>
                  <a:lnTo>
                    <a:pt x="1263" y="2277"/>
                  </a:lnTo>
                  <a:lnTo>
                    <a:pt x="1202" y="2324"/>
                  </a:lnTo>
                  <a:lnTo>
                    <a:pt x="1137" y="2367"/>
                  </a:lnTo>
                  <a:lnTo>
                    <a:pt x="1068" y="2399"/>
                  </a:lnTo>
                  <a:lnTo>
                    <a:pt x="994" y="2423"/>
                  </a:lnTo>
                  <a:lnTo>
                    <a:pt x="920" y="2436"/>
                  </a:lnTo>
                  <a:lnTo>
                    <a:pt x="840" y="2442"/>
                  </a:lnTo>
                  <a:lnTo>
                    <a:pt x="762" y="2436"/>
                  </a:lnTo>
                  <a:lnTo>
                    <a:pt x="687" y="2423"/>
                  </a:lnTo>
                  <a:lnTo>
                    <a:pt x="615" y="2399"/>
                  </a:lnTo>
                  <a:lnTo>
                    <a:pt x="547" y="2365"/>
                  </a:lnTo>
                  <a:lnTo>
                    <a:pt x="483" y="2324"/>
                  </a:lnTo>
                  <a:lnTo>
                    <a:pt x="422" y="2275"/>
                  </a:lnTo>
                  <a:lnTo>
                    <a:pt x="364" y="2219"/>
                  </a:lnTo>
                  <a:lnTo>
                    <a:pt x="311" y="2156"/>
                  </a:lnTo>
                  <a:lnTo>
                    <a:pt x="262" y="2086"/>
                  </a:lnTo>
                  <a:lnTo>
                    <a:pt x="216" y="2010"/>
                  </a:lnTo>
                  <a:lnTo>
                    <a:pt x="175" y="1928"/>
                  </a:lnTo>
                  <a:lnTo>
                    <a:pt x="138" y="1842"/>
                  </a:lnTo>
                  <a:lnTo>
                    <a:pt x="106" y="1752"/>
                  </a:lnTo>
                  <a:lnTo>
                    <a:pt x="77" y="1657"/>
                  </a:lnTo>
                  <a:lnTo>
                    <a:pt x="51" y="1558"/>
                  </a:lnTo>
                  <a:lnTo>
                    <a:pt x="33" y="1456"/>
                  </a:lnTo>
                  <a:lnTo>
                    <a:pt x="17" y="1353"/>
                  </a:lnTo>
                  <a:lnTo>
                    <a:pt x="5" y="1232"/>
                  </a:lnTo>
                  <a:lnTo>
                    <a:pt x="0" y="1116"/>
                  </a:lnTo>
                  <a:lnTo>
                    <a:pt x="2" y="1006"/>
                  </a:lnTo>
                  <a:lnTo>
                    <a:pt x="10" y="902"/>
                  </a:lnTo>
                  <a:lnTo>
                    <a:pt x="22" y="806"/>
                  </a:lnTo>
                  <a:lnTo>
                    <a:pt x="43" y="712"/>
                  </a:lnTo>
                  <a:lnTo>
                    <a:pt x="67" y="626"/>
                  </a:lnTo>
                  <a:lnTo>
                    <a:pt x="95" y="546"/>
                  </a:lnTo>
                  <a:lnTo>
                    <a:pt x="128" y="469"/>
                  </a:lnTo>
                  <a:lnTo>
                    <a:pt x="165" y="400"/>
                  </a:lnTo>
                  <a:lnTo>
                    <a:pt x="208" y="335"/>
                  </a:lnTo>
                  <a:lnTo>
                    <a:pt x="252" y="277"/>
                  </a:lnTo>
                  <a:lnTo>
                    <a:pt x="299" y="225"/>
                  </a:lnTo>
                  <a:lnTo>
                    <a:pt x="350" y="177"/>
                  </a:lnTo>
                  <a:lnTo>
                    <a:pt x="405" y="136"/>
                  </a:lnTo>
                  <a:lnTo>
                    <a:pt x="459" y="99"/>
                  </a:lnTo>
                  <a:lnTo>
                    <a:pt x="517" y="68"/>
                  </a:lnTo>
                  <a:lnTo>
                    <a:pt x="576" y="45"/>
                  </a:lnTo>
                  <a:lnTo>
                    <a:pt x="636" y="24"/>
                  </a:lnTo>
                  <a:lnTo>
                    <a:pt x="697" y="11"/>
                  </a:lnTo>
                  <a:lnTo>
                    <a:pt x="760" y="2"/>
                  </a:lnTo>
                  <a:lnTo>
                    <a:pt x="82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1" name="Freeform 13"/>
            <p:cNvSpPr>
              <a:spLocks noEditPoints="1"/>
            </p:cNvSpPr>
            <p:nvPr/>
          </p:nvSpPr>
          <p:spPr bwMode="auto">
            <a:xfrm>
              <a:off x="2505075" y="1566863"/>
              <a:ext cx="1441450" cy="1476375"/>
            </a:xfrm>
            <a:custGeom>
              <a:avLst/>
              <a:gdLst>
                <a:gd name="T0" fmla="*/ 116 w 1815"/>
                <a:gd name="T1" fmla="*/ 1823 h 1861"/>
                <a:gd name="T2" fmla="*/ 666 w 1815"/>
                <a:gd name="T3" fmla="*/ 0 h 1861"/>
                <a:gd name="T4" fmla="*/ 780 w 1815"/>
                <a:gd name="T5" fmla="*/ 41 h 1861"/>
                <a:gd name="T6" fmla="*/ 1018 w 1815"/>
                <a:gd name="T7" fmla="*/ 109 h 1861"/>
                <a:gd name="T8" fmla="*/ 1319 w 1815"/>
                <a:gd name="T9" fmla="*/ 189 h 1861"/>
                <a:gd name="T10" fmla="*/ 1589 w 1815"/>
                <a:gd name="T11" fmla="*/ 277 h 1861"/>
                <a:gd name="T12" fmla="*/ 1747 w 1815"/>
                <a:gd name="T13" fmla="*/ 384 h 1861"/>
                <a:gd name="T14" fmla="*/ 1807 w 1815"/>
                <a:gd name="T15" fmla="*/ 564 h 1861"/>
                <a:gd name="T16" fmla="*/ 1812 w 1815"/>
                <a:gd name="T17" fmla="*/ 794 h 1861"/>
                <a:gd name="T18" fmla="*/ 1790 w 1815"/>
                <a:gd name="T19" fmla="*/ 1021 h 1861"/>
                <a:gd name="T20" fmla="*/ 1761 w 1815"/>
                <a:gd name="T21" fmla="*/ 1232 h 1861"/>
                <a:gd name="T22" fmla="*/ 1730 w 1815"/>
                <a:gd name="T23" fmla="*/ 1410 h 1861"/>
                <a:gd name="T24" fmla="*/ 1708 w 1815"/>
                <a:gd name="T25" fmla="*/ 1526 h 1861"/>
                <a:gd name="T26" fmla="*/ 1649 w 1815"/>
                <a:gd name="T27" fmla="*/ 1757 h 1861"/>
                <a:gd name="T28" fmla="*/ 1606 w 1815"/>
                <a:gd name="T29" fmla="*/ 1857 h 1861"/>
                <a:gd name="T30" fmla="*/ 1613 w 1815"/>
                <a:gd name="T31" fmla="*/ 1821 h 1861"/>
                <a:gd name="T32" fmla="*/ 1644 w 1815"/>
                <a:gd name="T33" fmla="*/ 1691 h 1861"/>
                <a:gd name="T34" fmla="*/ 1667 w 1815"/>
                <a:gd name="T35" fmla="*/ 1534 h 1861"/>
                <a:gd name="T36" fmla="*/ 1659 w 1815"/>
                <a:gd name="T37" fmla="*/ 1431 h 1861"/>
                <a:gd name="T38" fmla="*/ 1620 w 1815"/>
                <a:gd name="T39" fmla="*/ 1312 h 1861"/>
                <a:gd name="T40" fmla="*/ 1606 w 1815"/>
                <a:gd name="T41" fmla="*/ 1152 h 1861"/>
                <a:gd name="T42" fmla="*/ 1594 w 1815"/>
                <a:gd name="T43" fmla="*/ 989 h 1861"/>
                <a:gd name="T44" fmla="*/ 1560 w 1815"/>
                <a:gd name="T45" fmla="*/ 863 h 1861"/>
                <a:gd name="T46" fmla="*/ 1480 w 1815"/>
                <a:gd name="T47" fmla="*/ 811 h 1861"/>
                <a:gd name="T48" fmla="*/ 1353 w 1815"/>
                <a:gd name="T49" fmla="*/ 848 h 1861"/>
                <a:gd name="T50" fmla="*/ 1176 w 1815"/>
                <a:gd name="T51" fmla="*/ 918 h 1861"/>
                <a:gd name="T52" fmla="*/ 977 w 1815"/>
                <a:gd name="T53" fmla="*/ 987 h 1861"/>
                <a:gd name="T54" fmla="*/ 814 w 1815"/>
                <a:gd name="T55" fmla="*/ 1021 h 1861"/>
                <a:gd name="T56" fmla="*/ 711 w 1815"/>
                <a:gd name="T57" fmla="*/ 994 h 1861"/>
                <a:gd name="T58" fmla="*/ 558 w 1815"/>
                <a:gd name="T59" fmla="*/ 926 h 1861"/>
                <a:gd name="T60" fmla="*/ 383 w 1815"/>
                <a:gd name="T61" fmla="*/ 858 h 1861"/>
                <a:gd name="T62" fmla="*/ 243 w 1815"/>
                <a:gd name="T63" fmla="*/ 824 h 1861"/>
                <a:gd name="T64" fmla="*/ 172 w 1815"/>
                <a:gd name="T65" fmla="*/ 877 h 1861"/>
                <a:gd name="T66" fmla="*/ 145 w 1815"/>
                <a:gd name="T67" fmla="*/ 1043 h 1861"/>
                <a:gd name="T68" fmla="*/ 162 w 1815"/>
                <a:gd name="T69" fmla="*/ 1230 h 1861"/>
                <a:gd name="T70" fmla="*/ 134 w 1815"/>
                <a:gd name="T71" fmla="*/ 1349 h 1861"/>
                <a:gd name="T72" fmla="*/ 87 w 1815"/>
                <a:gd name="T73" fmla="*/ 1434 h 1861"/>
                <a:gd name="T74" fmla="*/ 75 w 1815"/>
                <a:gd name="T75" fmla="*/ 1526 h 1861"/>
                <a:gd name="T76" fmla="*/ 90 w 1815"/>
                <a:gd name="T77" fmla="*/ 1664 h 1861"/>
                <a:gd name="T78" fmla="*/ 109 w 1815"/>
                <a:gd name="T79" fmla="*/ 1786 h 1861"/>
                <a:gd name="T80" fmla="*/ 97 w 1815"/>
                <a:gd name="T81" fmla="*/ 1726 h 1861"/>
                <a:gd name="T82" fmla="*/ 66 w 1815"/>
                <a:gd name="T83" fmla="*/ 1573 h 1861"/>
                <a:gd name="T84" fmla="*/ 41 w 1815"/>
                <a:gd name="T85" fmla="*/ 1441 h 1861"/>
                <a:gd name="T86" fmla="*/ 32 w 1815"/>
                <a:gd name="T87" fmla="*/ 1395 h 1861"/>
                <a:gd name="T88" fmla="*/ 29 w 1815"/>
                <a:gd name="T89" fmla="*/ 1259 h 1861"/>
                <a:gd name="T90" fmla="*/ 15 w 1815"/>
                <a:gd name="T91" fmla="*/ 962 h 1861"/>
                <a:gd name="T92" fmla="*/ 7 w 1815"/>
                <a:gd name="T93" fmla="*/ 651 h 1861"/>
                <a:gd name="T94" fmla="*/ 95 w 1815"/>
                <a:gd name="T95" fmla="*/ 437 h 1861"/>
                <a:gd name="T96" fmla="*/ 252 w 1815"/>
                <a:gd name="T97" fmla="*/ 247 h 1861"/>
                <a:gd name="T98" fmla="*/ 434 w 1815"/>
                <a:gd name="T99" fmla="*/ 99 h 1861"/>
                <a:gd name="T100" fmla="*/ 602 w 1815"/>
                <a:gd name="T101" fmla="*/ 14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15" h="1861">
                  <a:moveTo>
                    <a:pt x="111" y="1789"/>
                  </a:moveTo>
                  <a:lnTo>
                    <a:pt x="112" y="1805"/>
                  </a:lnTo>
                  <a:lnTo>
                    <a:pt x="116" y="1818"/>
                  </a:lnTo>
                  <a:lnTo>
                    <a:pt x="116" y="1823"/>
                  </a:lnTo>
                  <a:lnTo>
                    <a:pt x="116" y="1818"/>
                  </a:lnTo>
                  <a:lnTo>
                    <a:pt x="112" y="1805"/>
                  </a:lnTo>
                  <a:lnTo>
                    <a:pt x="111" y="1789"/>
                  </a:lnTo>
                  <a:close/>
                  <a:moveTo>
                    <a:pt x="666" y="0"/>
                  </a:moveTo>
                  <a:lnTo>
                    <a:pt x="692" y="4"/>
                  </a:lnTo>
                  <a:lnTo>
                    <a:pt x="712" y="11"/>
                  </a:lnTo>
                  <a:lnTo>
                    <a:pt x="741" y="26"/>
                  </a:lnTo>
                  <a:lnTo>
                    <a:pt x="780" y="41"/>
                  </a:lnTo>
                  <a:lnTo>
                    <a:pt x="830" y="58"/>
                  </a:lnTo>
                  <a:lnTo>
                    <a:pt x="886" y="75"/>
                  </a:lnTo>
                  <a:lnTo>
                    <a:pt x="950" y="92"/>
                  </a:lnTo>
                  <a:lnTo>
                    <a:pt x="1018" y="109"/>
                  </a:lnTo>
                  <a:lnTo>
                    <a:pt x="1091" y="128"/>
                  </a:lnTo>
                  <a:lnTo>
                    <a:pt x="1166" y="148"/>
                  </a:lnTo>
                  <a:lnTo>
                    <a:pt x="1243" y="167"/>
                  </a:lnTo>
                  <a:lnTo>
                    <a:pt x="1319" y="189"/>
                  </a:lnTo>
                  <a:lnTo>
                    <a:pt x="1392" y="209"/>
                  </a:lnTo>
                  <a:lnTo>
                    <a:pt x="1463" y="231"/>
                  </a:lnTo>
                  <a:lnTo>
                    <a:pt x="1530" y="255"/>
                  </a:lnTo>
                  <a:lnTo>
                    <a:pt x="1589" y="277"/>
                  </a:lnTo>
                  <a:lnTo>
                    <a:pt x="1642" y="303"/>
                  </a:lnTo>
                  <a:lnTo>
                    <a:pt x="1686" y="327"/>
                  </a:lnTo>
                  <a:lnTo>
                    <a:pt x="1720" y="354"/>
                  </a:lnTo>
                  <a:lnTo>
                    <a:pt x="1747" y="384"/>
                  </a:lnTo>
                  <a:lnTo>
                    <a:pt x="1769" y="422"/>
                  </a:lnTo>
                  <a:lnTo>
                    <a:pt x="1786" y="464"/>
                  </a:lnTo>
                  <a:lnTo>
                    <a:pt x="1798" y="513"/>
                  </a:lnTo>
                  <a:lnTo>
                    <a:pt x="1807" y="564"/>
                  </a:lnTo>
                  <a:lnTo>
                    <a:pt x="1814" y="619"/>
                  </a:lnTo>
                  <a:lnTo>
                    <a:pt x="1815" y="677"/>
                  </a:lnTo>
                  <a:lnTo>
                    <a:pt x="1815" y="734"/>
                  </a:lnTo>
                  <a:lnTo>
                    <a:pt x="1812" y="794"/>
                  </a:lnTo>
                  <a:lnTo>
                    <a:pt x="1808" y="853"/>
                  </a:lnTo>
                  <a:lnTo>
                    <a:pt x="1802" y="911"/>
                  </a:lnTo>
                  <a:lnTo>
                    <a:pt x="1797" y="967"/>
                  </a:lnTo>
                  <a:lnTo>
                    <a:pt x="1790" y="1021"/>
                  </a:lnTo>
                  <a:lnTo>
                    <a:pt x="1783" y="1072"/>
                  </a:lnTo>
                  <a:lnTo>
                    <a:pt x="1776" y="1118"/>
                  </a:lnTo>
                  <a:lnTo>
                    <a:pt x="1771" y="1159"/>
                  </a:lnTo>
                  <a:lnTo>
                    <a:pt x="1761" y="1232"/>
                  </a:lnTo>
                  <a:lnTo>
                    <a:pt x="1752" y="1291"/>
                  </a:lnTo>
                  <a:lnTo>
                    <a:pt x="1744" y="1341"/>
                  </a:lnTo>
                  <a:lnTo>
                    <a:pt x="1737" y="1382"/>
                  </a:lnTo>
                  <a:lnTo>
                    <a:pt x="1730" y="1410"/>
                  </a:lnTo>
                  <a:lnTo>
                    <a:pt x="1725" y="1432"/>
                  </a:lnTo>
                  <a:lnTo>
                    <a:pt x="1722" y="1444"/>
                  </a:lnTo>
                  <a:lnTo>
                    <a:pt x="1720" y="1448"/>
                  </a:lnTo>
                  <a:lnTo>
                    <a:pt x="1708" y="1526"/>
                  </a:lnTo>
                  <a:lnTo>
                    <a:pt x="1695" y="1597"/>
                  </a:lnTo>
                  <a:lnTo>
                    <a:pt x="1679" y="1658"/>
                  </a:lnTo>
                  <a:lnTo>
                    <a:pt x="1664" y="1713"/>
                  </a:lnTo>
                  <a:lnTo>
                    <a:pt x="1649" y="1757"/>
                  </a:lnTo>
                  <a:lnTo>
                    <a:pt x="1635" y="1794"/>
                  </a:lnTo>
                  <a:lnTo>
                    <a:pt x="1623" y="1823"/>
                  </a:lnTo>
                  <a:lnTo>
                    <a:pt x="1613" y="1844"/>
                  </a:lnTo>
                  <a:lnTo>
                    <a:pt x="1606" y="1857"/>
                  </a:lnTo>
                  <a:lnTo>
                    <a:pt x="1605" y="1861"/>
                  </a:lnTo>
                  <a:lnTo>
                    <a:pt x="1605" y="1855"/>
                  </a:lnTo>
                  <a:lnTo>
                    <a:pt x="1608" y="1844"/>
                  </a:lnTo>
                  <a:lnTo>
                    <a:pt x="1613" y="1821"/>
                  </a:lnTo>
                  <a:lnTo>
                    <a:pt x="1620" y="1796"/>
                  </a:lnTo>
                  <a:lnTo>
                    <a:pt x="1628" y="1764"/>
                  </a:lnTo>
                  <a:lnTo>
                    <a:pt x="1635" y="1728"/>
                  </a:lnTo>
                  <a:lnTo>
                    <a:pt x="1644" y="1691"/>
                  </a:lnTo>
                  <a:lnTo>
                    <a:pt x="1650" y="1650"/>
                  </a:lnTo>
                  <a:lnTo>
                    <a:pt x="1657" y="1611"/>
                  </a:lnTo>
                  <a:lnTo>
                    <a:pt x="1664" y="1572"/>
                  </a:lnTo>
                  <a:lnTo>
                    <a:pt x="1667" y="1534"/>
                  </a:lnTo>
                  <a:lnTo>
                    <a:pt x="1669" y="1500"/>
                  </a:lnTo>
                  <a:lnTo>
                    <a:pt x="1669" y="1472"/>
                  </a:lnTo>
                  <a:lnTo>
                    <a:pt x="1666" y="1448"/>
                  </a:lnTo>
                  <a:lnTo>
                    <a:pt x="1659" y="1431"/>
                  </a:lnTo>
                  <a:lnTo>
                    <a:pt x="1645" y="1407"/>
                  </a:lnTo>
                  <a:lnTo>
                    <a:pt x="1635" y="1378"/>
                  </a:lnTo>
                  <a:lnTo>
                    <a:pt x="1627" y="1346"/>
                  </a:lnTo>
                  <a:lnTo>
                    <a:pt x="1620" y="1312"/>
                  </a:lnTo>
                  <a:lnTo>
                    <a:pt x="1615" y="1273"/>
                  </a:lnTo>
                  <a:lnTo>
                    <a:pt x="1611" y="1234"/>
                  </a:lnTo>
                  <a:lnTo>
                    <a:pt x="1610" y="1193"/>
                  </a:lnTo>
                  <a:lnTo>
                    <a:pt x="1606" y="1152"/>
                  </a:lnTo>
                  <a:lnTo>
                    <a:pt x="1605" y="1110"/>
                  </a:lnTo>
                  <a:lnTo>
                    <a:pt x="1601" y="1069"/>
                  </a:lnTo>
                  <a:lnTo>
                    <a:pt x="1598" y="1028"/>
                  </a:lnTo>
                  <a:lnTo>
                    <a:pt x="1594" y="989"/>
                  </a:lnTo>
                  <a:lnTo>
                    <a:pt x="1589" y="953"/>
                  </a:lnTo>
                  <a:lnTo>
                    <a:pt x="1581" y="919"/>
                  </a:lnTo>
                  <a:lnTo>
                    <a:pt x="1572" y="889"/>
                  </a:lnTo>
                  <a:lnTo>
                    <a:pt x="1560" y="863"/>
                  </a:lnTo>
                  <a:lnTo>
                    <a:pt x="1545" y="841"/>
                  </a:lnTo>
                  <a:lnTo>
                    <a:pt x="1528" y="826"/>
                  </a:lnTo>
                  <a:lnTo>
                    <a:pt x="1506" y="814"/>
                  </a:lnTo>
                  <a:lnTo>
                    <a:pt x="1480" y="811"/>
                  </a:lnTo>
                  <a:lnTo>
                    <a:pt x="1452" y="812"/>
                  </a:lnTo>
                  <a:lnTo>
                    <a:pt x="1416" y="824"/>
                  </a:lnTo>
                  <a:lnTo>
                    <a:pt x="1387" y="835"/>
                  </a:lnTo>
                  <a:lnTo>
                    <a:pt x="1353" y="848"/>
                  </a:lnTo>
                  <a:lnTo>
                    <a:pt x="1314" y="865"/>
                  </a:lnTo>
                  <a:lnTo>
                    <a:pt x="1271" y="882"/>
                  </a:lnTo>
                  <a:lnTo>
                    <a:pt x="1224" y="899"/>
                  </a:lnTo>
                  <a:lnTo>
                    <a:pt x="1176" y="918"/>
                  </a:lnTo>
                  <a:lnTo>
                    <a:pt x="1127" y="936"/>
                  </a:lnTo>
                  <a:lnTo>
                    <a:pt x="1076" y="955"/>
                  </a:lnTo>
                  <a:lnTo>
                    <a:pt x="1027" y="972"/>
                  </a:lnTo>
                  <a:lnTo>
                    <a:pt x="977" y="987"/>
                  </a:lnTo>
                  <a:lnTo>
                    <a:pt x="931" y="999"/>
                  </a:lnTo>
                  <a:lnTo>
                    <a:pt x="887" y="1011"/>
                  </a:lnTo>
                  <a:lnTo>
                    <a:pt x="848" y="1018"/>
                  </a:lnTo>
                  <a:lnTo>
                    <a:pt x="814" y="1021"/>
                  </a:lnTo>
                  <a:lnTo>
                    <a:pt x="785" y="1021"/>
                  </a:lnTo>
                  <a:lnTo>
                    <a:pt x="762" y="1016"/>
                  </a:lnTo>
                  <a:lnTo>
                    <a:pt x="739" y="1006"/>
                  </a:lnTo>
                  <a:lnTo>
                    <a:pt x="711" y="994"/>
                  </a:lnTo>
                  <a:lnTo>
                    <a:pt x="678" y="979"/>
                  </a:lnTo>
                  <a:lnTo>
                    <a:pt x="641" y="964"/>
                  </a:lnTo>
                  <a:lnTo>
                    <a:pt x="600" y="945"/>
                  </a:lnTo>
                  <a:lnTo>
                    <a:pt x="558" y="926"/>
                  </a:lnTo>
                  <a:lnTo>
                    <a:pt x="513" y="909"/>
                  </a:lnTo>
                  <a:lnTo>
                    <a:pt x="469" y="891"/>
                  </a:lnTo>
                  <a:lnTo>
                    <a:pt x="425" y="874"/>
                  </a:lnTo>
                  <a:lnTo>
                    <a:pt x="383" y="858"/>
                  </a:lnTo>
                  <a:lnTo>
                    <a:pt x="342" y="845"/>
                  </a:lnTo>
                  <a:lnTo>
                    <a:pt x="304" y="835"/>
                  </a:lnTo>
                  <a:lnTo>
                    <a:pt x="272" y="828"/>
                  </a:lnTo>
                  <a:lnTo>
                    <a:pt x="243" y="824"/>
                  </a:lnTo>
                  <a:lnTo>
                    <a:pt x="221" y="824"/>
                  </a:lnTo>
                  <a:lnTo>
                    <a:pt x="206" y="831"/>
                  </a:lnTo>
                  <a:lnTo>
                    <a:pt x="187" y="850"/>
                  </a:lnTo>
                  <a:lnTo>
                    <a:pt x="172" y="877"/>
                  </a:lnTo>
                  <a:lnTo>
                    <a:pt x="160" y="913"/>
                  </a:lnTo>
                  <a:lnTo>
                    <a:pt x="151" y="952"/>
                  </a:lnTo>
                  <a:lnTo>
                    <a:pt x="146" y="996"/>
                  </a:lnTo>
                  <a:lnTo>
                    <a:pt x="145" y="1043"/>
                  </a:lnTo>
                  <a:lnTo>
                    <a:pt x="146" y="1091"/>
                  </a:lnTo>
                  <a:lnTo>
                    <a:pt x="150" y="1140"/>
                  </a:lnTo>
                  <a:lnTo>
                    <a:pt x="156" y="1190"/>
                  </a:lnTo>
                  <a:lnTo>
                    <a:pt x="162" y="1230"/>
                  </a:lnTo>
                  <a:lnTo>
                    <a:pt x="160" y="1264"/>
                  </a:lnTo>
                  <a:lnTo>
                    <a:pt x="155" y="1297"/>
                  </a:lnTo>
                  <a:lnTo>
                    <a:pt x="146" y="1324"/>
                  </a:lnTo>
                  <a:lnTo>
                    <a:pt x="134" y="1349"/>
                  </a:lnTo>
                  <a:lnTo>
                    <a:pt x="123" y="1371"/>
                  </a:lnTo>
                  <a:lnTo>
                    <a:pt x="109" y="1393"/>
                  </a:lnTo>
                  <a:lnTo>
                    <a:pt x="97" y="1414"/>
                  </a:lnTo>
                  <a:lnTo>
                    <a:pt x="87" y="1434"/>
                  </a:lnTo>
                  <a:lnTo>
                    <a:pt x="78" y="1456"/>
                  </a:lnTo>
                  <a:lnTo>
                    <a:pt x="75" y="1475"/>
                  </a:lnTo>
                  <a:lnTo>
                    <a:pt x="75" y="1499"/>
                  </a:lnTo>
                  <a:lnTo>
                    <a:pt x="75" y="1526"/>
                  </a:lnTo>
                  <a:lnTo>
                    <a:pt x="77" y="1558"/>
                  </a:lnTo>
                  <a:lnTo>
                    <a:pt x="80" y="1592"/>
                  </a:lnTo>
                  <a:lnTo>
                    <a:pt x="85" y="1628"/>
                  </a:lnTo>
                  <a:lnTo>
                    <a:pt x="90" y="1664"/>
                  </a:lnTo>
                  <a:lnTo>
                    <a:pt x="95" y="1699"/>
                  </a:lnTo>
                  <a:lnTo>
                    <a:pt x="100" y="1731"/>
                  </a:lnTo>
                  <a:lnTo>
                    <a:pt x="106" y="1760"/>
                  </a:lnTo>
                  <a:lnTo>
                    <a:pt x="109" y="1786"/>
                  </a:lnTo>
                  <a:lnTo>
                    <a:pt x="111" y="1789"/>
                  </a:lnTo>
                  <a:lnTo>
                    <a:pt x="109" y="1784"/>
                  </a:lnTo>
                  <a:lnTo>
                    <a:pt x="104" y="1757"/>
                  </a:lnTo>
                  <a:lnTo>
                    <a:pt x="97" y="1726"/>
                  </a:lnTo>
                  <a:lnTo>
                    <a:pt x="90" y="1691"/>
                  </a:lnTo>
                  <a:lnTo>
                    <a:pt x="83" y="1652"/>
                  </a:lnTo>
                  <a:lnTo>
                    <a:pt x="75" y="1613"/>
                  </a:lnTo>
                  <a:lnTo>
                    <a:pt x="66" y="1573"/>
                  </a:lnTo>
                  <a:lnTo>
                    <a:pt x="60" y="1534"/>
                  </a:lnTo>
                  <a:lnTo>
                    <a:pt x="53" y="1499"/>
                  </a:lnTo>
                  <a:lnTo>
                    <a:pt x="46" y="1468"/>
                  </a:lnTo>
                  <a:lnTo>
                    <a:pt x="41" y="1441"/>
                  </a:lnTo>
                  <a:lnTo>
                    <a:pt x="36" y="1419"/>
                  </a:lnTo>
                  <a:lnTo>
                    <a:pt x="32" y="1405"/>
                  </a:lnTo>
                  <a:lnTo>
                    <a:pt x="32" y="1402"/>
                  </a:lnTo>
                  <a:lnTo>
                    <a:pt x="32" y="1395"/>
                  </a:lnTo>
                  <a:lnTo>
                    <a:pt x="32" y="1378"/>
                  </a:lnTo>
                  <a:lnTo>
                    <a:pt x="32" y="1349"/>
                  </a:lnTo>
                  <a:lnTo>
                    <a:pt x="31" y="1310"/>
                  </a:lnTo>
                  <a:lnTo>
                    <a:pt x="29" y="1259"/>
                  </a:lnTo>
                  <a:lnTo>
                    <a:pt x="27" y="1200"/>
                  </a:lnTo>
                  <a:lnTo>
                    <a:pt x="24" y="1130"/>
                  </a:lnTo>
                  <a:lnTo>
                    <a:pt x="21" y="1050"/>
                  </a:lnTo>
                  <a:lnTo>
                    <a:pt x="15" y="962"/>
                  </a:lnTo>
                  <a:lnTo>
                    <a:pt x="9" y="865"/>
                  </a:lnTo>
                  <a:lnTo>
                    <a:pt x="0" y="760"/>
                  </a:lnTo>
                  <a:lnTo>
                    <a:pt x="0" y="705"/>
                  </a:lnTo>
                  <a:lnTo>
                    <a:pt x="7" y="651"/>
                  </a:lnTo>
                  <a:lnTo>
                    <a:pt x="21" y="597"/>
                  </a:lnTo>
                  <a:lnTo>
                    <a:pt x="39" y="542"/>
                  </a:lnTo>
                  <a:lnTo>
                    <a:pt x="65" y="490"/>
                  </a:lnTo>
                  <a:lnTo>
                    <a:pt x="95" y="437"/>
                  </a:lnTo>
                  <a:lnTo>
                    <a:pt x="129" y="388"/>
                  </a:lnTo>
                  <a:lnTo>
                    <a:pt x="168" y="338"/>
                  </a:lnTo>
                  <a:lnTo>
                    <a:pt x="209" y="291"/>
                  </a:lnTo>
                  <a:lnTo>
                    <a:pt x="252" y="247"/>
                  </a:lnTo>
                  <a:lnTo>
                    <a:pt x="296" y="206"/>
                  </a:lnTo>
                  <a:lnTo>
                    <a:pt x="342" y="167"/>
                  </a:lnTo>
                  <a:lnTo>
                    <a:pt x="388" y="131"/>
                  </a:lnTo>
                  <a:lnTo>
                    <a:pt x="434" y="99"/>
                  </a:lnTo>
                  <a:lnTo>
                    <a:pt x="479" y="72"/>
                  </a:lnTo>
                  <a:lnTo>
                    <a:pt x="522" y="48"/>
                  </a:lnTo>
                  <a:lnTo>
                    <a:pt x="563" y="29"/>
                  </a:lnTo>
                  <a:lnTo>
                    <a:pt x="602" y="14"/>
                  </a:lnTo>
                  <a:lnTo>
                    <a:pt x="636" y="5"/>
                  </a:lnTo>
                  <a:lnTo>
                    <a:pt x="666"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2" name="Freeform 14"/>
            <p:cNvSpPr>
              <a:spLocks/>
            </p:cNvSpPr>
            <p:nvPr/>
          </p:nvSpPr>
          <p:spPr bwMode="auto">
            <a:xfrm>
              <a:off x="2566988" y="2847975"/>
              <a:ext cx="1276350" cy="1166812"/>
            </a:xfrm>
            <a:custGeom>
              <a:avLst/>
              <a:gdLst>
                <a:gd name="T0" fmla="*/ 4 w 1608"/>
                <a:gd name="T1" fmla="*/ 5 h 1471"/>
                <a:gd name="T2" fmla="*/ 12 w 1608"/>
                <a:gd name="T3" fmla="*/ 44 h 1471"/>
                <a:gd name="T4" fmla="*/ 28 w 1608"/>
                <a:gd name="T5" fmla="*/ 111 h 1471"/>
                <a:gd name="T6" fmla="*/ 48 w 1608"/>
                <a:gd name="T7" fmla="*/ 197 h 1471"/>
                <a:gd name="T8" fmla="*/ 75 w 1608"/>
                <a:gd name="T9" fmla="*/ 292 h 1471"/>
                <a:gd name="T10" fmla="*/ 106 w 1608"/>
                <a:gd name="T11" fmla="*/ 386 h 1471"/>
                <a:gd name="T12" fmla="*/ 141 w 1608"/>
                <a:gd name="T13" fmla="*/ 471 h 1471"/>
                <a:gd name="T14" fmla="*/ 199 w 1608"/>
                <a:gd name="T15" fmla="*/ 563 h 1471"/>
                <a:gd name="T16" fmla="*/ 271 w 1608"/>
                <a:gd name="T17" fmla="*/ 646 h 1471"/>
                <a:gd name="T18" fmla="*/ 333 w 1608"/>
                <a:gd name="T19" fmla="*/ 688 h 1471"/>
                <a:gd name="T20" fmla="*/ 383 w 1608"/>
                <a:gd name="T21" fmla="*/ 690 h 1471"/>
                <a:gd name="T22" fmla="*/ 451 w 1608"/>
                <a:gd name="T23" fmla="*/ 661 h 1471"/>
                <a:gd name="T24" fmla="*/ 486 w 1608"/>
                <a:gd name="T25" fmla="*/ 641 h 1471"/>
                <a:gd name="T26" fmla="*/ 498 w 1608"/>
                <a:gd name="T27" fmla="*/ 632 h 1471"/>
                <a:gd name="T28" fmla="*/ 809 w 1608"/>
                <a:gd name="T29" fmla="*/ 488 h 1471"/>
                <a:gd name="T30" fmla="*/ 1158 w 1608"/>
                <a:gd name="T31" fmla="*/ 644 h 1471"/>
                <a:gd name="T32" fmla="*/ 1166 w 1608"/>
                <a:gd name="T33" fmla="*/ 653 h 1471"/>
                <a:gd name="T34" fmla="*/ 1193 w 1608"/>
                <a:gd name="T35" fmla="*/ 670 h 1471"/>
                <a:gd name="T36" fmla="*/ 1231 w 1608"/>
                <a:gd name="T37" fmla="*/ 681 h 1471"/>
                <a:gd name="T38" fmla="*/ 1277 w 1608"/>
                <a:gd name="T39" fmla="*/ 673 h 1471"/>
                <a:gd name="T40" fmla="*/ 1314 w 1608"/>
                <a:gd name="T41" fmla="*/ 659 h 1471"/>
                <a:gd name="T42" fmla="*/ 1340 w 1608"/>
                <a:gd name="T43" fmla="*/ 651 h 1471"/>
                <a:gd name="T44" fmla="*/ 1360 w 1608"/>
                <a:gd name="T45" fmla="*/ 629 h 1471"/>
                <a:gd name="T46" fmla="*/ 1379 w 1608"/>
                <a:gd name="T47" fmla="*/ 591 h 1471"/>
                <a:gd name="T48" fmla="*/ 1404 w 1608"/>
                <a:gd name="T49" fmla="*/ 539 h 1471"/>
                <a:gd name="T50" fmla="*/ 1438 w 1608"/>
                <a:gd name="T51" fmla="*/ 461 h 1471"/>
                <a:gd name="T52" fmla="*/ 1476 w 1608"/>
                <a:gd name="T53" fmla="*/ 371 h 1471"/>
                <a:gd name="T54" fmla="*/ 1516 w 1608"/>
                <a:gd name="T55" fmla="*/ 272 h 1471"/>
                <a:gd name="T56" fmla="*/ 1552 w 1608"/>
                <a:gd name="T57" fmla="*/ 177 h 1471"/>
                <a:gd name="T58" fmla="*/ 1581 w 1608"/>
                <a:gd name="T59" fmla="*/ 90 h 1471"/>
                <a:gd name="T60" fmla="*/ 1600 w 1608"/>
                <a:gd name="T61" fmla="*/ 22 h 1471"/>
                <a:gd name="T62" fmla="*/ 1605 w 1608"/>
                <a:gd name="T63" fmla="*/ 0 h 1471"/>
                <a:gd name="T64" fmla="*/ 1608 w 1608"/>
                <a:gd name="T65" fmla="*/ 21 h 1471"/>
                <a:gd name="T66" fmla="*/ 1608 w 1608"/>
                <a:gd name="T67" fmla="*/ 72 h 1471"/>
                <a:gd name="T68" fmla="*/ 1605 w 1608"/>
                <a:gd name="T69" fmla="*/ 148 h 1471"/>
                <a:gd name="T70" fmla="*/ 1600 w 1608"/>
                <a:gd name="T71" fmla="*/ 241 h 1471"/>
                <a:gd name="T72" fmla="*/ 1591 w 1608"/>
                <a:gd name="T73" fmla="*/ 342 h 1471"/>
                <a:gd name="T74" fmla="*/ 1584 w 1608"/>
                <a:gd name="T75" fmla="*/ 440 h 1471"/>
                <a:gd name="T76" fmla="*/ 1574 w 1608"/>
                <a:gd name="T77" fmla="*/ 532 h 1471"/>
                <a:gd name="T78" fmla="*/ 1566 w 1608"/>
                <a:gd name="T79" fmla="*/ 608 h 1471"/>
                <a:gd name="T80" fmla="*/ 1552 w 1608"/>
                <a:gd name="T81" fmla="*/ 698 h 1471"/>
                <a:gd name="T82" fmla="*/ 1528 w 1608"/>
                <a:gd name="T83" fmla="*/ 836 h 1471"/>
                <a:gd name="T84" fmla="*/ 1489 w 1608"/>
                <a:gd name="T85" fmla="*/ 986 h 1471"/>
                <a:gd name="T86" fmla="*/ 1421 w 1608"/>
                <a:gd name="T87" fmla="*/ 1144 h 1471"/>
                <a:gd name="T88" fmla="*/ 1336 w 1608"/>
                <a:gd name="T89" fmla="*/ 1273 h 1471"/>
                <a:gd name="T90" fmla="*/ 1243 w 1608"/>
                <a:gd name="T91" fmla="*/ 1361 h 1471"/>
                <a:gd name="T92" fmla="*/ 1125 w 1608"/>
                <a:gd name="T93" fmla="*/ 1419 h 1471"/>
                <a:gd name="T94" fmla="*/ 976 w 1608"/>
                <a:gd name="T95" fmla="*/ 1456 h 1471"/>
                <a:gd name="T96" fmla="*/ 816 w 1608"/>
                <a:gd name="T97" fmla="*/ 1471 h 1471"/>
                <a:gd name="T98" fmla="*/ 673 w 1608"/>
                <a:gd name="T99" fmla="*/ 1458 h 1471"/>
                <a:gd name="T100" fmla="*/ 542 w 1608"/>
                <a:gd name="T101" fmla="*/ 1410 h 1471"/>
                <a:gd name="T102" fmla="*/ 425 w 1608"/>
                <a:gd name="T103" fmla="*/ 1324 h 1471"/>
                <a:gd name="T104" fmla="*/ 322 w 1608"/>
                <a:gd name="T105" fmla="*/ 1223 h 1471"/>
                <a:gd name="T106" fmla="*/ 245 w 1608"/>
                <a:gd name="T107" fmla="*/ 1138 h 1471"/>
                <a:gd name="T108" fmla="*/ 192 w 1608"/>
                <a:gd name="T109" fmla="*/ 1060 h 1471"/>
                <a:gd name="T110" fmla="*/ 155 w 1608"/>
                <a:gd name="T111" fmla="*/ 982 h 1471"/>
                <a:gd name="T112" fmla="*/ 124 w 1608"/>
                <a:gd name="T113" fmla="*/ 889 h 1471"/>
                <a:gd name="T114" fmla="*/ 92 w 1608"/>
                <a:gd name="T115" fmla="*/ 778 h 1471"/>
                <a:gd name="T116" fmla="*/ 62 w 1608"/>
                <a:gd name="T117" fmla="*/ 659 h 1471"/>
                <a:gd name="T118" fmla="*/ 33 w 1608"/>
                <a:gd name="T119" fmla="*/ 527 h 1471"/>
                <a:gd name="T120" fmla="*/ 12 w 1608"/>
                <a:gd name="T121" fmla="*/ 376 h 1471"/>
                <a:gd name="T122" fmla="*/ 2 w 1608"/>
                <a:gd name="T123" fmla="*/ 202 h 1471"/>
                <a:gd name="T124" fmla="*/ 4 w 1608"/>
                <a:gd name="T125" fmla="*/ 0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8" h="1471">
                  <a:moveTo>
                    <a:pt x="4" y="0"/>
                  </a:moveTo>
                  <a:lnTo>
                    <a:pt x="4" y="5"/>
                  </a:lnTo>
                  <a:lnTo>
                    <a:pt x="7" y="21"/>
                  </a:lnTo>
                  <a:lnTo>
                    <a:pt x="12" y="44"/>
                  </a:lnTo>
                  <a:lnTo>
                    <a:pt x="19" y="75"/>
                  </a:lnTo>
                  <a:lnTo>
                    <a:pt x="28" y="111"/>
                  </a:lnTo>
                  <a:lnTo>
                    <a:pt x="36" y="153"/>
                  </a:lnTo>
                  <a:lnTo>
                    <a:pt x="48" y="197"/>
                  </a:lnTo>
                  <a:lnTo>
                    <a:pt x="62" y="245"/>
                  </a:lnTo>
                  <a:lnTo>
                    <a:pt x="75" y="292"/>
                  </a:lnTo>
                  <a:lnTo>
                    <a:pt x="90" y="340"/>
                  </a:lnTo>
                  <a:lnTo>
                    <a:pt x="106" y="386"/>
                  </a:lnTo>
                  <a:lnTo>
                    <a:pt x="124" y="430"/>
                  </a:lnTo>
                  <a:lnTo>
                    <a:pt x="141" y="471"/>
                  </a:lnTo>
                  <a:lnTo>
                    <a:pt x="162" y="505"/>
                  </a:lnTo>
                  <a:lnTo>
                    <a:pt x="199" y="563"/>
                  </a:lnTo>
                  <a:lnTo>
                    <a:pt x="237" y="610"/>
                  </a:lnTo>
                  <a:lnTo>
                    <a:pt x="271" y="646"/>
                  </a:lnTo>
                  <a:lnTo>
                    <a:pt x="305" y="671"/>
                  </a:lnTo>
                  <a:lnTo>
                    <a:pt x="333" y="688"/>
                  </a:lnTo>
                  <a:lnTo>
                    <a:pt x="361" y="693"/>
                  </a:lnTo>
                  <a:lnTo>
                    <a:pt x="383" y="690"/>
                  </a:lnTo>
                  <a:lnTo>
                    <a:pt x="420" y="675"/>
                  </a:lnTo>
                  <a:lnTo>
                    <a:pt x="451" y="661"/>
                  </a:lnTo>
                  <a:lnTo>
                    <a:pt x="473" y="649"/>
                  </a:lnTo>
                  <a:lnTo>
                    <a:pt x="486" y="641"/>
                  </a:lnTo>
                  <a:lnTo>
                    <a:pt x="497" y="634"/>
                  </a:lnTo>
                  <a:lnTo>
                    <a:pt x="498" y="632"/>
                  </a:lnTo>
                  <a:lnTo>
                    <a:pt x="733" y="456"/>
                  </a:lnTo>
                  <a:lnTo>
                    <a:pt x="809" y="488"/>
                  </a:lnTo>
                  <a:lnTo>
                    <a:pt x="906" y="450"/>
                  </a:lnTo>
                  <a:lnTo>
                    <a:pt x="1158" y="644"/>
                  </a:lnTo>
                  <a:lnTo>
                    <a:pt x="1159" y="647"/>
                  </a:lnTo>
                  <a:lnTo>
                    <a:pt x="1166" y="653"/>
                  </a:lnTo>
                  <a:lnTo>
                    <a:pt x="1178" y="661"/>
                  </a:lnTo>
                  <a:lnTo>
                    <a:pt x="1193" y="670"/>
                  </a:lnTo>
                  <a:lnTo>
                    <a:pt x="1210" y="678"/>
                  </a:lnTo>
                  <a:lnTo>
                    <a:pt x="1231" y="681"/>
                  </a:lnTo>
                  <a:lnTo>
                    <a:pt x="1253" y="681"/>
                  </a:lnTo>
                  <a:lnTo>
                    <a:pt x="1277" y="673"/>
                  </a:lnTo>
                  <a:lnTo>
                    <a:pt x="1297" y="664"/>
                  </a:lnTo>
                  <a:lnTo>
                    <a:pt x="1314" y="659"/>
                  </a:lnTo>
                  <a:lnTo>
                    <a:pt x="1328" y="656"/>
                  </a:lnTo>
                  <a:lnTo>
                    <a:pt x="1340" y="651"/>
                  </a:lnTo>
                  <a:lnTo>
                    <a:pt x="1350" y="642"/>
                  </a:lnTo>
                  <a:lnTo>
                    <a:pt x="1360" y="629"/>
                  </a:lnTo>
                  <a:lnTo>
                    <a:pt x="1372" y="608"/>
                  </a:lnTo>
                  <a:lnTo>
                    <a:pt x="1379" y="591"/>
                  </a:lnTo>
                  <a:lnTo>
                    <a:pt x="1391" y="568"/>
                  </a:lnTo>
                  <a:lnTo>
                    <a:pt x="1404" y="539"/>
                  </a:lnTo>
                  <a:lnTo>
                    <a:pt x="1419" y="501"/>
                  </a:lnTo>
                  <a:lnTo>
                    <a:pt x="1438" y="461"/>
                  </a:lnTo>
                  <a:lnTo>
                    <a:pt x="1457" y="416"/>
                  </a:lnTo>
                  <a:lnTo>
                    <a:pt x="1476" y="371"/>
                  </a:lnTo>
                  <a:lnTo>
                    <a:pt x="1496" y="321"/>
                  </a:lnTo>
                  <a:lnTo>
                    <a:pt x="1516" y="272"/>
                  </a:lnTo>
                  <a:lnTo>
                    <a:pt x="1535" y="223"/>
                  </a:lnTo>
                  <a:lnTo>
                    <a:pt x="1552" y="177"/>
                  </a:lnTo>
                  <a:lnTo>
                    <a:pt x="1567" y="131"/>
                  </a:lnTo>
                  <a:lnTo>
                    <a:pt x="1581" y="90"/>
                  </a:lnTo>
                  <a:lnTo>
                    <a:pt x="1593" y="53"/>
                  </a:lnTo>
                  <a:lnTo>
                    <a:pt x="1600" y="22"/>
                  </a:lnTo>
                  <a:lnTo>
                    <a:pt x="1603" y="5"/>
                  </a:lnTo>
                  <a:lnTo>
                    <a:pt x="1605" y="0"/>
                  </a:lnTo>
                  <a:lnTo>
                    <a:pt x="1606" y="5"/>
                  </a:lnTo>
                  <a:lnTo>
                    <a:pt x="1608" y="21"/>
                  </a:lnTo>
                  <a:lnTo>
                    <a:pt x="1608" y="43"/>
                  </a:lnTo>
                  <a:lnTo>
                    <a:pt x="1608" y="72"/>
                  </a:lnTo>
                  <a:lnTo>
                    <a:pt x="1606" y="107"/>
                  </a:lnTo>
                  <a:lnTo>
                    <a:pt x="1605" y="148"/>
                  </a:lnTo>
                  <a:lnTo>
                    <a:pt x="1601" y="192"/>
                  </a:lnTo>
                  <a:lnTo>
                    <a:pt x="1600" y="241"/>
                  </a:lnTo>
                  <a:lnTo>
                    <a:pt x="1596" y="291"/>
                  </a:lnTo>
                  <a:lnTo>
                    <a:pt x="1591" y="342"/>
                  </a:lnTo>
                  <a:lnTo>
                    <a:pt x="1588" y="391"/>
                  </a:lnTo>
                  <a:lnTo>
                    <a:pt x="1584" y="440"/>
                  </a:lnTo>
                  <a:lnTo>
                    <a:pt x="1579" y="488"/>
                  </a:lnTo>
                  <a:lnTo>
                    <a:pt x="1574" y="532"/>
                  </a:lnTo>
                  <a:lnTo>
                    <a:pt x="1571" y="573"/>
                  </a:lnTo>
                  <a:lnTo>
                    <a:pt x="1566" y="608"/>
                  </a:lnTo>
                  <a:lnTo>
                    <a:pt x="1560" y="637"/>
                  </a:lnTo>
                  <a:lnTo>
                    <a:pt x="1552" y="698"/>
                  </a:lnTo>
                  <a:lnTo>
                    <a:pt x="1540" y="765"/>
                  </a:lnTo>
                  <a:lnTo>
                    <a:pt x="1528" y="836"/>
                  </a:lnTo>
                  <a:lnTo>
                    <a:pt x="1511" y="909"/>
                  </a:lnTo>
                  <a:lnTo>
                    <a:pt x="1489" y="986"/>
                  </a:lnTo>
                  <a:lnTo>
                    <a:pt x="1460" y="1064"/>
                  </a:lnTo>
                  <a:lnTo>
                    <a:pt x="1421" y="1144"/>
                  </a:lnTo>
                  <a:lnTo>
                    <a:pt x="1379" y="1215"/>
                  </a:lnTo>
                  <a:lnTo>
                    <a:pt x="1336" y="1273"/>
                  </a:lnTo>
                  <a:lnTo>
                    <a:pt x="1292" y="1322"/>
                  </a:lnTo>
                  <a:lnTo>
                    <a:pt x="1243" y="1361"/>
                  </a:lnTo>
                  <a:lnTo>
                    <a:pt x="1187" y="1393"/>
                  </a:lnTo>
                  <a:lnTo>
                    <a:pt x="1125" y="1419"/>
                  </a:lnTo>
                  <a:lnTo>
                    <a:pt x="1056" y="1439"/>
                  </a:lnTo>
                  <a:lnTo>
                    <a:pt x="976" y="1456"/>
                  </a:lnTo>
                  <a:lnTo>
                    <a:pt x="894" y="1468"/>
                  </a:lnTo>
                  <a:lnTo>
                    <a:pt x="816" y="1471"/>
                  </a:lnTo>
                  <a:lnTo>
                    <a:pt x="743" y="1470"/>
                  </a:lnTo>
                  <a:lnTo>
                    <a:pt x="673" y="1458"/>
                  </a:lnTo>
                  <a:lnTo>
                    <a:pt x="607" y="1439"/>
                  </a:lnTo>
                  <a:lnTo>
                    <a:pt x="542" y="1410"/>
                  </a:lnTo>
                  <a:lnTo>
                    <a:pt x="483" y="1371"/>
                  </a:lnTo>
                  <a:lnTo>
                    <a:pt x="425" y="1324"/>
                  </a:lnTo>
                  <a:lnTo>
                    <a:pt x="369" y="1271"/>
                  </a:lnTo>
                  <a:lnTo>
                    <a:pt x="322" y="1223"/>
                  </a:lnTo>
                  <a:lnTo>
                    <a:pt x="281" y="1181"/>
                  </a:lnTo>
                  <a:lnTo>
                    <a:pt x="245" y="1138"/>
                  </a:lnTo>
                  <a:lnTo>
                    <a:pt x="216" y="1099"/>
                  </a:lnTo>
                  <a:lnTo>
                    <a:pt x="192" y="1060"/>
                  </a:lnTo>
                  <a:lnTo>
                    <a:pt x="172" y="1023"/>
                  </a:lnTo>
                  <a:lnTo>
                    <a:pt x="155" y="982"/>
                  </a:lnTo>
                  <a:lnTo>
                    <a:pt x="141" y="941"/>
                  </a:lnTo>
                  <a:lnTo>
                    <a:pt x="124" y="889"/>
                  </a:lnTo>
                  <a:lnTo>
                    <a:pt x="109" y="834"/>
                  </a:lnTo>
                  <a:lnTo>
                    <a:pt x="92" y="778"/>
                  </a:lnTo>
                  <a:lnTo>
                    <a:pt x="77" y="721"/>
                  </a:lnTo>
                  <a:lnTo>
                    <a:pt x="62" y="659"/>
                  </a:lnTo>
                  <a:lnTo>
                    <a:pt x="46" y="595"/>
                  </a:lnTo>
                  <a:lnTo>
                    <a:pt x="33" y="527"/>
                  </a:lnTo>
                  <a:lnTo>
                    <a:pt x="22" y="454"/>
                  </a:lnTo>
                  <a:lnTo>
                    <a:pt x="12" y="376"/>
                  </a:lnTo>
                  <a:lnTo>
                    <a:pt x="5" y="292"/>
                  </a:lnTo>
                  <a:lnTo>
                    <a:pt x="2" y="202"/>
                  </a:lnTo>
                  <a:lnTo>
                    <a:pt x="0" y="106"/>
                  </a:lnTo>
                  <a:lnTo>
                    <a:pt x="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Freeform 15"/>
            <p:cNvSpPr>
              <a:spLocks/>
            </p:cNvSpPr>
            <p:nvPr/>
          </p:nvSpPr>
          <p:spPr bwMode="auto">
            <a:xfrm>
              <a:off x="3059113" y="3092450"/>
              <a:ext cx="331787" cy="80962"/>
            </a:xfrm>
            <a:custGeom>
              <a:avLst/>
              <a:gdLst>
                <a:gd name="T0" fmla="*/ 0 w 416"/>
                <a:gd name="T1" fmla="*/ 0 h 102"/>
                <a:gd name="T2" fmla="*/ 197 w 416"/>
                <a:gd name="T3" fmla="*/ 34 h 102"/>
                <a:gd name="T4" fmla="*/ 416 w 416"/>
                <a:gd name="T5" fmla="*/ 0 h 102"/>
                <a:gd name="T6" fmla="*/ 185 w 416"/>
                <a:gd name="T7" fmla="*/ 102 h 102"/>
                <a:gd name="T8" fmla="*/ 0 w 416"/>
                <a:gd name="T9" fmla="*/ 0 h 102"/>
              </a:gdLst>
              <a:ahLst/>
              <a:cxnLst>
                <a:cxn ang="0">
                  <a:pos x="T0" y="T1"/>
                </a:cxn>
                <a:cxn ang="0">
                  <a:pos x="T2" y="T3"/>
                </a:cxn>
                <a:cxn ang="0">
                  <a:pos x="T4" y="T5"/>
                </a:cxn>
                <a:cxn ang="0">
                  <a:pos x="T6" y="T7"/>
                </a:cxn>
                <a:cxn ang="0">
                  <a:pos x="T8" y="T9"/>
                </a:cxn>
              </a:cxnLst>
              <a:rect l="0" t="0" r="r" b="b"/>
              <a:pathLst>
                <a:path w="416" h="102">
                  <a:moveTo>
                    <a:pt x="0" y="0"/>
                  </a:moveTo>
                  <a:lnTo>
                    <a:pt x="197" y="34"/>
                  </a:lnTo>
                  <a:lnTo>
                    <a:pt x="416" y="0"/>
                  </a:lnTo>
                  <a:lnTo>
                    <a:pt x="185" y="102"/>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4" name="Freeform 16"/>
            <p:cNvSpPr>
              <a:spLocks/>
            </p:cNvSpPr>
            <p:nvPr/>
          </p:nvSpPr>
          <p:spPr bwMode="auto">
            <a:xfrm>
              <a:off x="3048000" y="3405188"/>
              <a:ext cx="350837" cy="77787"/>
            </a:xfrm>
            <a:custGeom>
              <a:avLst/>
              <a:gdLst>
                <a:gd name="T0" fmla="*/ 0 w 444"/>
                <a:gd name="T1" fmla="*/ 0 h 96"/>
                <a:gd name="T2" fmla="*/ 444 w 444"/>
                <a:gd name="T3" fmla="*/ 0 h 96"/>
                <a:gd name="T4" fmla="*/ 323 w 444"/>
                <a:gd name="T5" fmla="*/ 96 h 96"/>
                <a:gd name="T6" fmla="*/ 119 w 444"/>
                <a:gd name="T7" fmla="*/ 96 h 96"/>
                <a:gd name="T8" fmla="*/ 0 w 444"/>
                <a:gd name="T9" fmla="*/ 0 h 96"/>
              </a:gdLst>
              <a:ahLst/>
              <a:cxnLst>
                <a:cxn ang="0">
                  <a:pos x="T0" y="T1"/>
                </a:cxn>
                <a:cxn ang="0">
                  <a:pos x="T2" y="T3"/>
                </a:cxn>
                <a:cxn ang="0">
                  <a:pos x="T4" y="T5"/>
                </a:cxn>
                <a:cxn ang="0">
                  <a:pos x="T6" y="T7"/>
                </a:cxn>
                <a:cxn ang="0">
                  <a:pos x="T8" y="T9"/>
                </a:cxn>
              </a:cxnLst>
              <a:rect l="0" t="0" r="r" b="b"/>
              <a:pathLst>
                <a:path w="444" h="96">
                  <a:moveTo>
                    <a:pt x="0" y="0"/>
                  </a:moveTo>
                  <a:lnTo>
                    <a:pt x="444" y="0"/>
                  </a:lnTo>
                  <a:lnTo>
                    <a:pt x="323" y="96"/>
                  </a:lnTo>
                  <a:lnTo>
                    <a:pt x="119" y="96"/>
                  </a:lnTo>
                  <a:lnTo>
                    <a:pt x="0" y="0"/>
                  </a:lnTo>
                  <a:close/>
                </a:path>
              </a:pathLst>
            </a:custGeom>
            <a:solidFill>
              <a:schemeClr val="accent4">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5" name="Group 14"/>
            <p:cNvGrpSpPr/>
            <p:nvPr/>
          </p:nvGrpSpPr>
          <p:grpSpPr>
            <a:xfrm>
              <a:off x="2931622" y="3318516"/>
              <a:ext cx="565870" cy="122544"/>
              <a:chOff x="2931622" y="3318516"/>
              <a:chExt cx="565870" cy="122544"/>
            </a:xfrm>
          </p:grpSpPr>
          <p:sp>
            <p:nvSpPr>
              <p:cNvPr id="17" name="Freeform 17"/>
              <p:cNvSpPr>
                <a:spLocks/>
              </p:cNvSpPr>
              <p:nvPr/>
            </p:nvSpPr>
            <p:spPr bwMode="auto">
              <a:xfrm>
                <a:off x="2931622" y="3318516"/>
                <a:ext cx="335944" cy="122544"/>
              </a:xfrm>
              <a:custGeom>
                <a:avLst/>
                <a:gdLst>
                  <a:gd name="T0" fmla="*/ 292 w 318"/>
                  <a:gd name="T1" fmla="*/ 0 h 115"/>
                  <a:gd name="T2" fmla="*/ 318 w 318"/>
                  <a:gd name="T3" fmla="*/ 3 h 115"/>
                  <a:gd name="T4" fmla="*/ 316 w 318"/>
                  <a:gd name="T5" fmla="*/ 6 h 115"/>
                  <a:gd name="T6" fmla="*/ 311 w 318"/>
                  <a:gd name="T7" fmla="*/ 13 h 115"/>
                  <a:gd name="T8" fmla="*/ 302 w 318"/>
                  <a:gd name="T9" fmla="*/ 23 h 115"/>
                  <a:gd name="T10" fmla="*/ 291 w 318"/>
                  <a:gd name="T11" fmla="*/ 37 h 115"/>
                  <a:gd name="T12" fmla="*/ 275 w 318"/>
                  <a:gd name="T13" fmla="*/ 52 h 115"/>
                  <a:gd name="T14" fmla="*/ 255 w 318"/>
                  <a:gd name="T15" fmla="*/ 67 h 115"/>
                  <a:gd name="T16" fmla="*/ 233 w 318"/>
                  <a:gd name="T17" fmla="*/ 81 h 115"/>
                  <a:gd name="T18" fmla="*/ 204 w 318"/>
                  <a:gd name="T19" fmla="*/ 95 h 115"/>
                  <a:gd name="T20" fmla="*/ 173 w 318"/>
                  <a:gd name="T21" fmla="*/ 105 h 115"/>
                  <a:gd name="T22" fmla="*/ 136 w 318"/>
                  <a:gd name="T23" fmla="*/ 112 h 115"/>
                  <a:gd name="T24" fmla="*/ 95 w 318"/>
                  <a:gd name="T25" fmla="*/ 115 h 115"/>
                  <a:gd name="T26" fmla="*/ 51 w 318"/>
                  <a:gd name="T27" fmla="*/ 112 h 115"/>
                  <a:gd name="T28" fmla="*/ 0 w 318"/>
                  <a:gd name="T29" fmla="*/ 101 h 115"/>
                  <a:gd name="T30" fmla="*/ 5 w 318"/>
                  <a:gd name="T31" fmla="*/ 100 h 115"/>
                  <a:gd name="T32" fmla="*/ 15 w 318"/>
                  <a:gd name="T33" fmla="*/ 95 h 115"/>
                  <a:gd name="T34" fmla="*/ 32 w 318"/>
                  <a:gd name="T35" fmla="*/ 86 h 115"/>
                  <a:gd name="T36" fmla="*/ 53 w 318"/>
                  <a:gd name="T37" fmla="*/ 74 h 115"/>
                  <a:gd name="T38" fmla="*/ 78 w 318"/>
                  <a:gd name="T39" fmla="*/ 62 h 115"/>
                  <a:gd name="T40" fmla="*/ 107 w 318"/>
                  <a:gd name="T41" fmla="*/ 50 h 115"/>
                  <a:gd name="T42" fmla="*/ 139 w 318"/>
                  <a:gd name="T43" fmla="*/ 37 h 115"/>
                  <a:gd name="T44" fmla="*/ 172 w 318"/>
                  <a:gd name="T45" fmla="*/ 25 h 115"/>
                  <a:gd name="T46" fmla="*/ 204 w 318"/>
                  <a:gd name="T47" fmla="*/ 15 h 115"/>
                  <a:gd name="T48" fmla="*/ 234 w 318"/>
                  <a:gd name="T49" fmla="*/ 6 h 115"/>
                  <a:gd name="T50" fmla="*/ 265 w 318"/>
                  <a:gd name="T51" fmla="*/ 1 h 115"/>
                  <a:gd name="T52" fmla="*/ 292 w 318"/>
                  <a:gd name="T53"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115">
                    <a:moveTo>
                      <a:pt x="292" y="0"/>
                    </a:moveTo>
                    <a:lnTo>
                      <a:pt x="318" y="3"/>
                    </a:lnTo>
                    <a:lnTo>
                      <a:pt x="316" y="6"/>
                    </a:lnTo>
                    <a:lnTo>
                      <a:pt x="311" y="13"/>
                    </a:lnTo>
                    <a:lnTo>
                      <a:pt x="302" y="23"/>
                    </a:lnTo>
                    <a:lnTo>
                      <a:pt x="291" y="37"/>
                    </a:lnTo>
                    <a:lnTo>
                      <a:pt x="275" y="52"/>
                    </a:lnTo>
                    <a:lnTo>
                      <a:pt x="255" y="67"/>
                    </a:lnTo>
                    <a:lnTo>
                      <a:pt x="233" y="81"/>
                    </a:lnTo>
                    <a:lnTo>
                      <a:pt x="204" y="95"/>
                    </a:lnTo>
                    <a:lnTo>
                      <a:pt x="173" y="105"/>
                    </a:lnTo>
                    <a:lnTo>
                      <a:pt x="136" y="112"/>
                    </a:lnTo>
                    <a:lnTo>
                      <a:pt x="95" y="115"/>
                    </a:lnTo>
                    <a:lnTo>
                      <a:pt x="51" y="112"/>
                    </a:lnTo>
                    <a:lnTo>
                      <a:pt x="0" y="101"/>
                    </a:lnTo>
                    <a:lnTo>
                      <a:pt x="5" y="100"/>
                    </a:lnTo>
                    <a:lnTo>
                      <a:pt x="15" y="95"/>
                    </a:lnTo>
                    <a:lnTo>
                      <a:pt x="32" y="86"/>
                    </a:lnTo>
                    <a:lnTo>
                      <a:pt x="53" y="74"/>
                    </a:lnTo>
                    <a:lnTo>
                      <a:pt x="78" y="62"/>
                    </a:lnTo>
                    <a:lnTo>
                      <a:pt x="107" y="50"/>
                    </a:lnTo>
                    <a:lnTo>
                      <a:pt x="139" y="37"/>
                    </a:lnTo>
                    <a:lnTo>
                      <a:pt x="172" y="25"/>
                    </a:lnTo>
                    <a:lnTo>
                      <a:pt x="204" y="15"/>
                    </a:lnTo>
                    <a:lnTo>
                      <a:pt x="234" y="6"/>
                    </a:lnTo>
                    <a:lnTo>
                      <a:pt x="265" y="1"/>
                    </a:lnTo>
                    <a:lnTo>
                      <a:pt x="29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Freeform 18"/>
              <p:cNvSpPr>
                <a:spLocks/>
              </p:cNvSpPr>
              <p:nvPr/>
            </p:nvSpPr>
            <p:spPr bwMode="auto">
              <a:xfrm>
                <a:off x="3163660" y="3318516"/>
                <a:ext cx="333832" cy="122544"/>
              </a:xfrm>
              <a:custGeom>
                <a:avLst/>
                <a:gdLst>
                  <a:gd name="T0" fmla="*/ 24 w 316"/>
                  <a:gd name="T1" fmla="*/ 0 h 115"/>
                  <a:gd name="T2" fmla="*/ 51 w 316"/>
                  <a:gd name="T3" fmla="*/ 1 h 115"/>
                  <a:gd name="T4" fmla="*/ 82 w 316"/>
                  <a:gd name="T5" fmla="*/ 6 h 115"/>
                  <a:gd name="T6" fmla="*/ 114 w 316"/>
                  <a:gd name="T7" fmla="*/ 15 h 115"/>
                  <a:gd name="T8" fmla="*/ 146 w 316"/>
                  <a:gd name="T9" fmla="*/ 25 h 115"/>
                  <a:gd name="T10" fmla="*/ 179 w 316"/>
                  <a:gd name="T11" fmla="*/ 37 h 115"/>
                  <a:gd name="T12" fmla="*/ 209 w 316"/>
                  <a:gd name="T13" fmla="*/ 50 h 115"/>
                  <a:gd name="T14" fmla="*/ 238 w 316"/>
                  <a:gd name="T15" fmla="*/ 62 h 115"/>
                  <a:gd name="T16" fmla="*/ 264 w 316"/>
                  <a:gd name="T17" fmla="*/ 74 h 115"/>
                  <a:gd name="T18" fmla="*/ 286 w 316"/>
                  <a:gd name="T19" fmla="*/ 86 h 115"/>
                  <a:gd name="T20" fmla="*/ 303 w 316"/>
                  <a:gd name="T21" fmla="*/ 95 h 115"/>
                  <a:gd name="T22" fmla="*/ 313 w 316"/>
                  <a:gd name="T23" fmla="*/ 100 h 115"/>
                  <a:gd name="T24" fmla="*/ 316 w 316"/>
                  <a:gd name="T25" fmla="*/ 101 h 115"/>
                  <a:gd name="T26" fmla="*/ 267 w 316"/>
                  <a:gd name="T27" fmla="*/ 112 h 115"/>
                  <a:gd name="T28" fmla="*/ 221 w 316"/>
                  <a:gd name="T29" fmla="*/ 115 h 115"/>
                  <a:gd name="T30" fmla="*/ 180 w 316"/>
                  <a:gd name="T31" fmla="*/ 112 h 115"/>
                  <a:gd name="T32" fmla="*/ 145 w 316"/>
                  <a:gd name="T33" fmla="*/ 105 h 115"/>
                  <a:gd name="T34" fmla="*/ 112 w 316"/>
                  <a:gd name="T35" fmla="*/ 95 h 115"/>
                  <a:gd name="T36" fmla="*/ 85 w 316"/>
                  <a:gd name="T37" fmla="*/ 81 h 115"/>
                  <a:gd name="T38" fmla="*/ 61 w 316"/>
                  <a:gd name="T39" fmla="*/ 67 h 115"/>
                  <a:gd name="T40" fmla="*/ 43 w 316"/>
                  <a:gd name="T41" fmla="*/ 52 h 115"/>
                  <a:gd name="T42" fmla="*/ 27 w 316"/>
                  <a:gd name="T43" fmla="*/ 37 h 115"/>
                  <a:gd name="T44" fmla="*/ 15 w 316"/>
                  <a:gd name="T45" fmla="*/ 23 h 115"/>
                  <a:gd name="T46" fmla="*/ 5 w 316"/>
                  <a:gd name="T47" fmla="*/ 13 h 115"/>
                  <a:gd name="T48" fmla="*/ 2 w 316"/>
                  <a:gd name="T49" fmla="*/ 6 h 115"/>
                  <a:gd name="T50" fmla="*/ 0 w 316"/>
                  <a:gd name="T51" fmla="*/ 3 h 115"/>
                  <a:gd name="T52" fmla="*/ 24 w 316"/>
                  <a:gd name="T53"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6" h="115">
                    <a:moveTo>
                      <a:pt x="24" y="0"/>
                    </a:moveTo>
                    <a:lnTo>
                      <a:pt x="51" y="1"/>
                    </a:lnTo>
                    <a:lnTo>
                      <a:pt x="82" y="6"/>
                    </a:lnTo>
                    <a:lnTo>
                      <a:pt x="114" y="15"/>
                    </a:lnTo>
                    <a:lnTo>
                      <a:pt x="146" y="25"/>
                    </a:lnTo>
                    <a:lnTo>
                      <a:pt x="179" y="37"/>
                    </a:lnTo>
                    <a:lnTo>
                      <a:pt x="209" y="50"/>
                    </a:lnTo>
                    <a:lnTo>
                      <a:pt x="238" y="62"/>
                    </a:lnTo>
                    <a:lnTo>
                      <a:pt x="264" y="74"/>
                    </a:lnTo>
                    <a:lnTo>
                      <a:pt x="286" y="86"/>
                    </a:lnTo>
                    <a:lnTo>
                      <a:pt x="303" y="95"/>
                    </a:lnTo>
                    <a:lnTo>
                      <a:pt x="313" y="100"/>
                    </a:lnTo>
                    <a:lnTo>
                      <a:pt x="316" y="101"/>
                    </a:lnTo>
                    <a:lnTo>
                      <a:pt x="267" y="112"/>
                    </a:lnTo>
                    <a:lnTo>
                      <a:pt x="221" y="115"/>
                    </a:lnTo>
                    <a:lnTo>
                      <a:pt x="180" y="112"/>
                    </a:lnTo>
                    <a:lnTo>
                      <a:pt x="145" y="105"/>
                    </a:lnTo>
                    <a:lnTo>
                      <a:pt x="112" y="95"/>
                    </a:lnTo>
                    <a:lnTo>
                      <a:pt x="85" y="81"/>
                    </a:lnTo>
                    <a:lnTo>
                      <a:pt x="61" y="67"/>
                    </a:lnTo>
                    <a:lnTo>
                      <a:pt x="43" y="52"/>
                    </a:lnTo>
                    <a:lnTo>
                      <a:pt x="27" y="37"/>
                    </a:lnTo>
                    <a:lnTo>
                      <a:pt x="15" y="23"/>
                    </a:lnTo>
                    <a:lnTo>
                      <a:pt x="5" y="13"/>
                    </a:lnTo>
                    <a:lnTo>
                      <a:pt x="2" y="6"/>
                    </a:lnTo>
                    <a:lnTo>
                      <a:pt x="0" y="3"/>
                    </a:lnTo>
                    <a:lnTo>
                      <a:pt x="2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6" name="Freeform 19"/>
            <p:cNvSpPr>
              <a:spLocks noEditPoints="1"/>
            </p:cNvSpPr>
            <p:nvPr/>
          </p:nvSpPr>
          <p:spPr bwMode="auto">
            <a:xfrm>
              <a:off x="2549525" y="2651125"/>
              <a:ext cx="1304925" cy="269875"/>
            </a:xfrm>
            <a:custGeom>
              <a:avLst/>
              <a:gdLst>
                <a:gd name="T0" fmla="*/ 1034 w 1644"/>
                <a:gd name="T1" fmla="*/ 38 h 342"/>
                <a:gd name="T2" fmla="*/ 991 w 1644"/>
                <a:gd name="T3" fmla="*/ 72 h 342"/>
                <a:gd name="T4" fmla="*/ 981 w 1644"/>
                <a:gd name="T5" fmla="*/ 124 h 342"/>
                <a:gd name="T6" fmla="*/ 981 w 1644"/>
                <a:gd name="T7" fmla="*/ 184 h 342"/>
                <a:gd name="T8" fmla="*/ 1011 w 1644"/>
                <a:gd name="T9" fmla="*/ 265 h 342"/>
                <a:gd name="T10" fmla="*/ 1088 w 1644"/>
                <a:gd name="T11" fmla="*/ 304 h 342"/>
                <a:gd name="T12" fmla="*/ 1440 w 1644"/>
                <a:gd name="T13" fmla="*/ 303 h 342"/>
                <a:gd name="T14" fmla="*/ 1503 w 1644"/>
                <a:gd name="T15" fmla="*/ 255 h 342"/>
                <a:gd name="T16" fmla="*/ 1523 w 1644"/>
                <a:gd name="T17" fmla="*/ 168 h 342"/>
                <a:gd name="T18" fmla="*/ 1513 w 1644"/>
                <a:gd name="T19" fmla="*/ 83 h 342"/>
                <a:gd name="T20" fmla="*/ 1469 w 1644"/>
                <a:gd name="T21" fmla="*/ 39 h 342"/>
                <a:gd name="T22" fmla="*/ 1091 w 1644"/>
                <a:gd name="T23" fmla="*/ 31 h 342"/>
                <a:gd name="T24" fmla="*/ 180 w 1644"/>
                <a:gd name="T25" fmla="*/ 39 h 342"/>
                <a:gd name="T26" fmla="*/ 138 w 1644"/>
                <a:gd name="T27" fmla="*/ 83 h 342"/>
                <a:gd name="T28" fmla="*/ 126 w 1644"/>
                <a:gd name="T29" fmla="*/ 168 h 342"/>
                <a:gd name="T30" fmla="*/ 148 w 1644"/>
                <a:gd name="T31" fmla="*/ 255 h 342"/>
                <a:gd name="T32" fmla="*/ 211 w 1644"/>
                <a:gd name="T33" fmla="*/ 303 h 342"/>
                <a:gd name="T34" fmla="*/ 563 w 1644"/>
                <a:gd name="T35" fmla="*/ 304 h 342"/>
                <a:gd name="T36" fmla="*/ 638 w 1644"/>
                <a:gd name="T37" fmla="*/ 265 h 342"/>
                <a:gd name="T38" fmla="*/ 668 w 1644"/>
                <a:gd name="T39" fmla="*/ 184 h 342"/>
                <a:gd name="T40" fmla="*/ 668 w 1644"/>
                <a:gd name="T41" fmla="*/ 124 h 342"/>
                <a:gd name="T42" fmla="*/ 658 w 1644"/>
                <a:gd name="T43" fmla="*/ 72 h 342"/>
                <a:gd name="T44" fmla="*/ 615 w 1644"/>
                <a:gd name="T45" fmla="*/ 38 h 342"/>
                <a:gd name="T46" fmla="*/ 238 w 1644"/>
                <a:gd name="T47" fmla="*/ 31 h 342"/>
                <a:gd name="T48" fmla="*/ 658 w 1644"/>
                <a:gd name="T49" fmla="*/ 2 h 342"/>
                <a:gd name="T50" fmla="*/ 960 w 1644"/>
                <a:gd name="T51" fmla="*/ 17 h 342"/>
                <a:gd name="T52" fmla="*/ 1017 w 1644"/>
                <a:gd name="T53" fmla="*/ 0 h 342"/>
                <a:gd name="T54" fmla="*/ 1639 w 1644"/>
                <a:gd name="T55" fmla="*/ 107 h 342"/>
                <a:gd name="T56" fmla="*/ 1591 w 1644"/>
                <a:gd name="T57" fmla="*/ 121 h 342"/>
                <a:gd name="T58" fmla="*/ 1557 w 1644"/>
                <a:gd name="T59" fmla="*/ 157 h 342"/>
                <a:gd name="T60" fmla="*/ 1557 w 1644"/>
                <a:gd name="T61" fmla="*/ 202 h 342"/>
                <a:gd name="T62" fmla="*/ 1543 w 1644"/>
                <a:gd name="T63" fmla="*/ 281 h 342"/>
                <a:gd name="T64" fmla="*/ 1498 w 1644"/>
                <a:gd name="T65" fmla="*/ 331 h 342"/>
                <a:gd name="T66" fmla="*/ 1112 w 1644"/>
                <a:gd name="T67" fmla="*/ 342 h 342"/>
                <a:gd name="T68" fmla="*/ 1003 w 1644"/>
                <a:gd name="T69" fmla="*/ 303 h 342"/>
                <a:gd name="T70" fmla="*/ 964 w 1644"/>
                <a:gd name="T71" fmla="*/ 262 h 342"/>
                <a:gd name="T72" fmla="*/ 928 w 1644"/>
                <a:gd name="T73" fmla="*/ 190 h 342"/>
                <a:gd name="T74" fmla="*/ 898 w 1644"/>
                <a:gd name="T75" fmla="*/ 114 h 342"/>
                <a:gd name="T76" fmla="*/ 886 w 1644"/>
                <a:gd name="T77" fmla="*/ 78 h 342"/>
                <a:gd name="T78" fmla="*/ 758 w 1644"/>
                <a:gd name="T79" fmla="*/ 95 h 342"/>
                <a:gd name="T80" fmla="*/ 733 w 1644"/>
                <a:gd name="T81" fmla="*/ 163 h 342"/>
                <a:gd name="T82" fmla="*/ 697 w 1644"/>
                <a:gd name="T83" fmla="*/ 241 h 342"/>
                <a:gd name="T84" fmla="*/ 648 w 1644"/>
                <a:gd name="T85" fmla="*/ 303 h 342"/>
                <a:gd name="T86" fmla="*/ 539 w 1644"/>
                <a:gd name="T87" fmla="*/ 342 h 342"/>
                <a:gd name="T88" fmla="*/ 151 w 1644"/>
                <a:gd name="T89" fmla="*/ 331 h 342"/>
                <a:gd name="T90" fmla="*/ 107 w 1644"/>
                <a:gd name="T91" fmla="*/ 281 h 342"/>
                <a:gd name="T92" fmla="*/ 92 w 1644"/>
                <a:gd name="T93" fmla="*/ 202 h 342"/>
                <a:gd name="T94" fmla="*/ 92 w 1644"/>
                <a:gd name="T95" fmla="*/ 157 h 342"/>
                <a:gd name="T96" fmla="*/ 63 w 1644"/>
                <a:gd name="T97" fmla="*/ 124 h 342"/>
                <a:gd name="T98" fmla="*/ 14 w 1644"/>
                <a:gd name="T99" fmla="*/ 109 h 342"/>
                <a:gd name="T100" fmla="*/ 0 w 1644"/>
                <a:gd name="T101"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4" h="342">
                  <a:moveTo>
                    <a:pt x="1091" y="31"/>
                  </a:moveTo>
                  <a:lnTo>
                    <a:pt x="1059" y="33"/>
                  </a:lnTo>
                  <a:lnTo>
                    <a:pt x="1034" y="38"/>
                  </a:lnTo>
                  <a:lnTo>
                    <a:pt x="1015" y="46"/>
                  </a:lnTo>
                  <a:lnTo>
                    <a:pt x="1001" y="56"/>
                  </a:lnTo>
                  <a:lnTo>
                    <a:pt x="991" y="72"/>
                  </a:lnTo>
                  <a:lnTo>
                    <a:pt x="986" y="87"/>
                  </a:lnTo>
                  <a:lnTo>
                    <a:pt x="983" y="106"/>
                  </a:lnTo>
                  <a:lnTo>
                    <a:pt x="981" y="124"/>
                  </a:lnTo>
                  <a:lnTo>
                    <a:pt x="981" y="146"/>
                  </a:lnTo>
                  <a:lnTo>
                    <a:pt x="981" y="168"/>
                  </a:lnTo>
                  <a:lnTo>
                    <a:pt x="981" y="184"/>
                  </a:lnTo>
                  <a:lnTo>
                    <a:pt x="984" y="216"/>
                  </a:lnTo>
                  <a:lnTo>
                    <a:pt x="994" y="241"/>
                  </a:lnTo>
                  <a:lnTo>
                    <a:pt x="1011" y="265"/>
                  </a:lnTo>
                  <a:lnTo>
                    <a:pt x="1034" y="282"/>
                  </a:lnTo>
                  <a:lnTo>
                    <a:pt x="1059" y="296"/>
                  </a:lnTo>
                  <a:lnTo>
                    <a:pt x="1088" y="304"/>
                  </a:lnTo>
                  <a:lnTo>
                    <a:pt x="1119" y="306"/>
                  </a:lnTo>
                  <a:lnTo>
                    <a:pt x="1409" y="306"/>
                  </a:lnTo>
                  <a:lnTo>
                    <a:pt x="1440" y="303"/>
                  </a:lnTo>
                  <a:lnTo>
                    <a:pt x="1465" y="292"/>
                  </a:lnTo>
                  <a:lnTo>
                    <a:pt x="1486" y="277"/>
                  </a:lnTo>
                  <a:lnTo>
                    <a:pt x="1503" y="255"/>
                  </a:lnTo>
                  <a:lnTo>
                    <a:pt x="1515" y="230"/>
                  </a:lnTo>
                  <a:lnTo>
                    <a:pt x="1521" y="201"/>
                  </a:lnTo>
                  <a:lnTo>
                    <a:pt x="1523" y="168"/>
                  </a:lnTo>
                  <a:lnTo>
                    <a:pt x="1521" y="136"/>
                  </a:lnTo>
                  <a:lnTo>
                    <a:pt x="1520" y="107"/>
                  </a:lnTo>
                  <a:lnTo>
                    <a:pt x="1513" y="83"/>
                  </a:lnTo>
                  <a:lnTo>
                    <a:pt x="1503" y="65"/>
                  </a:lnTo>
                  <a:lnTo>
                    <a:pt x="1487" y="49"/>
                  </a:lnTo>
                  <a:lnTo>
                    <a:pt x="1469" y="39"/>
                  </a:lnTo>
                  <a:lnTo>
                    <a:pt x="1443" y="33"/>
                  </a:lnTo>
                  <a:lnTo>
                    <a:pt x="1411" y="31"/>
                  </a:lnTo>
                  <a:lnTo>
                    <a:pt x="1091" y="31"/>
                  </a:lnTo>
                  <a:close/>
                  <a:moveTo>
                    <a:pt x="238" y="31"/>
                  </a:moveTo>
                  <a:lnTo>
                    <a:pt x="206" y="33"/>
                  </a:lnTo>
                  <a:lnTo>
                    <a:pt x="180" y="39"/>
                  </a:lnTo>
                  <a:lnTo>
                    <a:pt x="162" y="49"/>
                  </a:lnTo>
                  <a:lnTo>
                    <a:pt x="146" y="65"/>
                  </a:lnTo>
                  <a:lnTo>
                    <a:pt x="138" y="83"/>
                  </a:lnTo>
                  <a:lnTo>
                    <a:pt x="131" y="107"/>
                  </a:lnTo>
                  <a:lnTo>
                    <a:pt x="128" y="136"/>
                  </a:lnTo>
                  <a:lnTo>
                    <a:pt x="126" y="168"/>
                  </a:lnTo>
                  <a:lnTo>
                    <a:pt x="129" y="201"/>
                  </a:lnTo>
                  <a:lnTo>
                    <a:pt x="136" y="230"/>
                  </a:lnTo>
                  <a:lnTo>
                    <a:pt x="148" y="255"/>
                  </a:lnTo>
                  <a:lnTo>
                    <a:pt x="163" y="277"/>
                  </a:lnTo>
                  <a:lnTo>
                    <a:pt x="185" y="292"/>
                  </a:lnTo>
                  <a:lnTo>
                    <a:pt x="211" y="303"/>
                  </a:lnTo>
                  <a:lnTo>
                    <a:pt x="240" y="306"/>
                  </a:lnTo>
                  <a:lnTo>
                    <a:pt x="530" y="306"/>
                  </a:lnTo>
                  <a:lnTo>
                    <a:pt x="563" y="304"/>
                  </a:lnTo>
                  <a:lnTo>
                    <a:pt x="592" y="296"/>
                  </a:lnTo>
                  <a:lnTo>
                    <a:pt x="617" y="282"/>
                  </a:lnTo>
                  <a:lnTo>
                    <a:pt x="638" y="265"/>
                  </a:lnTo>
                  <a:lnTo>
                    <a:pt x="655" y="241"/>
                  </a:lnTo>
                  <a:lnTo>
                    <a:pt x="665" y="216"/>
                  </a:lnTo>
                  <a:lnTo>
                    <a:pt x="668" y="184"/>
                  </a:lnTo>
                  <a:lnTo>
                    <a:pt x="668" y="168"/>
                  </a:lnTo>
                  <a:lnTo>
                    <a:pt x="668" y="146"/>
                  </a:lnTo>
                  <a:lnTo>
                    <a:pt x="668" y="124"/>
                  </a:lnTo>
                  <a:lnTo>
                    <a:pt x="666" y="106"/>
                  </a:lnTo>
                  <a:lnTo>
                    <a:pt x="665" y="87"/>
                  </a:lnTo>
                  <a:lnTo>
                    <a:pt x="658" y="72"/>
                  </a:lnTo>
                  <a:lnTo>
                    <a:pt x="649" y="56"/>
                  </a:lnTo>
                  <a:lnTo>
                    <a:pt x="634" y="46"/>
                  </a:lnTo>
                  <a:lnTo>
                    <a:pt x="615" y="38"/>
                  </a:lnTo>
                  <a:lnTo>
                    <a:pt x="590" y="33"/>
                  </a:lnTo>
                  <a:lnTo>
                    <a:pt x="558" y="31"/>
                  </a:lnTo>
                  <a:lnTo>
                    <a:pt x="238" y="31"/>
                  </a:lnTo>
                  <a:close/>
                  <a:moveTo>
                    <a:pt x="0" y="0"/>
                  </a:moveTo>
                  <a:lnTo>
                    <a:pt x="632" y="0"/>
                  </a:lnTo>
                  <a:lnTo>
                    <a:pt x="658" y="2"/>
                  </a:lnTo>
                  <a:lnTo>
                    <a:pt x="677" y="9"/>
                  </a:lnTo>
                  <a:lnTo>
                    <a:pt x="690" y="17"/>
                  </a:lnTo>
                  <a:lnTo>
                    <a:pt x="960" y="17"/>
                  </a:lnTo>
                  <a:lnTo>
                    <a:pt x="974" y="9"/>
                  </a:lnTo>
                  <a:lnTo>
                    <a:pt x="993" y="2"/>
                  </a:lnTo>
                  <a:lnTo>
                    <a:pt x="1017" y="0"/>
                  </a:lnTo>
                  <a:lnTo>
                    <a:pt x="1644" y="0"/>
                  </a:lnTo>
                  <a:lnTo>
                    <a:pt x="1644" y="106"/>
                  </a:lnTo>
                  <a:lnTo>
                    <a:pt x="1639" y="107"/>
                  </a:lnTo>
                  <a:lnTo>
                    <a:pt x="1627" y="109"/>
                  </a:lnTo>
                  <a:lnTo>
                    <a:pt x="1610" y="114"/>
                  </a:lnTo>
                  <a:lnTo>
                    <a:pt x="1591" y="121"/>
                  </a:lnTo>
                  <a:lnTo>
                    <a:pt x="1574" y="129"/>
                  </a:lnTo>
                  <a:lnTo>
                    <a:pt x="1562" y="141"/>
                  </a:lnTo>
                  <a:lnTo>
                    <a:pt x="1557" y="157"/>
                  </a:lnTo>
                  <a:lnTo>
                    <a:pt x="1557" y="157"/>
                  </a:lnTo>
                  <a:lnTo>
                    <a:pt x="1559" y="172"/>
                  </a:lnTo>
                  <a:lnTo>
                    <a:pt x="1557" y="202"/>
                  </a:lnTo>
                  <a:lnTo>
                    <a:pt x="1555" y="231"/>
                  </a:lnTo>
                  <a:lnTo>
                    <a:pt x="1550" y="257"/>
                  </a:lnTo>
                  <a:lnTo>
                    <a:pt x="1543" y="281"/>
                  </a:lnTo>
                  <a:lnTo>
                    <a:pt x="1532" y="303"/>
                  </a:lnTo>
                  <a:lnTo>
                    <a:pt x="1518" y="320"/>
                  </a:lnTo>
                  <a:lnTo>
                    <a:pt x="1498" y="331"/>
                  </a:lnTo>
                  <a:lnTo>
                    <a:pt x="1475" y="340"/>
                  </a:lnTo>
                  <a:lnTo>
                    <a:pt x="1447" y="342"/>
                  </a:lnTo>
                  <a:lnTo>
                    <a:pt x="1112" y="342"/>
                  </a:lnTo>
                  <a:lnTo>
                    <a:pt x="1071" y="338"/>
                  </a:lnTo>
                  <a:lnTo>
                    <a:pt x="1035" y="325"/>
                  </a:lnTo>
                  <a:lnTo>
                    <a:pt x="1003" y="303"/>
                  </a:lnTo>
                  <a:lnTo>
                    <a:pt x="976" y="275"/>
                  </a:lnTo>
                  <a:lnTo>
                    <a:pt x="976" y="275"/>
                  </a:lnTo>
                  <a:lnTo>
                    <a:pt x="964" y="262"/>
                  </a:lnTo>
                  <a:lnTo>
                    <a:pt x="952" y="241"/>
                  </a:lnTo>
                  <a:lnTo>
                    <a:pt x="940" y="218"/>
                  </a:lnTo>
                  <a:lnTo>
                    <a:pt x="928" y="190"/>
                  </a:lnTo>
                  <a:lnTo>
                    <a:pt x="916" y="163"/>
                  </a:lnTo>
                  <a:lnTo>
                    <a:pt x="906" y="138"/>
                  </a:lnTo>
                  <a:lnTo>
                    <a:pt x="898" y="114"/>
                  </a:lnTo>
                  <a:lnTo>
                    <a:pt x="891" y="95"/>
                  </a:lnTo>
                  <a:lnTo>
                    <a:pt x="887" y="83"/>
                  </a:lnTo>
                  <a:lnTo>
                    <a:pt x="886" y="78"/>
                  </a:lnTo>
                  <a:lnTo>
                    <a:pt x="763" y="78"/>
                  </a:lnTo>
                  <a:lnTo>
                    <a:pt x="762" y="83"/>
                  </a:lnTo>
                  <a:lnTo>
                    <a:pt x="758" y="95"/>
                  </a:lnTo>
                  <a:lnTo>
                    <a:pt x="751" y="114"/>
                  </a:lnTo>
                  <a:lnTo>
                    <a:pt x="743" y="138"/>
                  </a:lnTo>
                  <a:lnTo>
                    <a:pt x="733" y="163"/>
                  </a:lnTo>
                  <a:lnTo>
                    <a:pt x="723" y="190"/>
                  </a:lnTo>
                  <a:lnTo>
                    <a:pt x="711" y="218"/>
                  </a:lnTo>
                  <a:lnTo>
                    <a:pt x="697" y="241"/>
                  </a:lnTo>
                  <a:lnTo>
                    <a:pt x="685" y="262"/>
                  </a:lnTo>
                  <a:lnTo>
                    <a:pt x="673" y="275"/>
                  </a:lnTo>
                  <a:lnTo>
                    <a:pt x="648" y="303"/>
                  </a:lnTo>
                  <a:lnTo>
                    <a:pt x="615" y="325"/>
                  </a:lnTo>
                  <a:lnTo>
                    <a:pt x="578" y="338"/>
                  </a:lnTo>
                  <a:lnTo>
                    <a:pt x="539" y="342"/>
                  </a:lnTo>
                  <a:lnTo>
                    <a:pt x="204" y="342"/>
                  </a:lnTo>
                  <a:lnTo>
                    <a:pt x="175" y="340"/>
                  </a:lnTo>
                  <a:lnTo>
                    <a:pt x="151" y="331"/>
                  </a:lnTo>
                  <a:lnTo>
                    <a:pt x="133" y="320"/>
                  </a:lnTo>
                  <a:lnTo>
                    <a:pt x="117" y="303"/>
                  </a:lnTo>
                  <a:lnTo>
                    <a:pt x="107" y="281"/>
                  </a:lnTo>
                  <a:lnTo>
                    <a:pt x="99" y="257"/>
                  </a:lnTo>
                  <a:lnTo>
                    <a:pt x="94" y="231"/>
                  </a:lnTo>
                  <a:lnTo>
                    <a:pt x="92" y="202"/>
                  </a:lnTo>
                  <a:lnTo>
                    <a:pt x="90" y="172"/>
                  </a:lnTo>
                  <a:lnTo>
                    <a:pt x="92" y="157"/>
                  </a:lnTo>
                  <a:lnTo>
                    <a:pt x="92" y="157"/>
                  </a:lnTo>
                  <a:lnTo>
                    <a:pt x="89" y="143"/>
                  </a:lnTo>
                  <a:lnTo>
                    <a:pt x="77" y="133"/>
                  </a:lnTo>
                  <a:lnTo>
                    <a:pt x="63" y="124"/>
                  </a:lnTo>
                  <a:lnTo>
                    <a:pt x="46" y="117"/>
                  </a:lnTo>
                  <a:lnTo>
                    <a:pt x="29" y="112"/>
                  </a:lnTo>
                  <a:lnTo>
                    <a:pt x="14" y="109"/>
                  </a:lnTo>
                  <a:lnTo>
                    <a:pt x="4" y="107"/>
                  </a:lnTo>
                  <a:lnTo>
                    <a:pt x="0" y="106"/>
                  </a:lnTo>
                  <a:lnTo>
                    <a:pt x="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9" name="Group 18"/>
          <p:cNvGrpSpPr/>
          <p:nvPr/>
        </p:nvGrpSpPr>
        <p:grpSpPr>
          <a:xfrm>
            <a:off x="4817086" y="2993374"/>
            <a:ext cx="2899734" cy="2281720"/>
            <a:chOff x="2117036" y="2339941"/>
            <a:chExt cx="3917950" cy="3082925"/>
          </a:xfrm>
        </p:grpSpPr>
        <p:sp>
          <p:nvSpPr>
            <p:cNvPr id="20" name="Freeform 19"/>
            <p:cNvSpPr>
              <a:spLocks/>
            </p:cNvSpPr>
            <p:nvPr/>
          </p:nvSpPr>
          <p:spPr bwMode="auto">
            <a:xfrm>
              <a:off x="2117036" y="4379879"/>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20"/>
            <p:cNvSpPr>
              <a:spLocks/>
            </p:cNvSpPr>
            <p:nvPr/>
          </p:nvSpPr>
          <p:spPr bwMode="auto">
            <a:xfrm>
              <a:off x="2117036" y="2339941"/>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21"/>
            <p:cNvSpPr>
              <a:spLocks/>
            </p:cNvSpPr>
            <p:nvPr/>
          </p:nvSpPr>
          <p:spPr bwMode="auto">
            <a:xfrm>
              <a:off x="3582298" y="4610066"/>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Freeform 22"/>
            <p:cNvSpPr>
              <a:spLocks/>
            </p:cNvSpPr>
            <p:nvPr/>
          </p:nvSpPr>
          <p:spPr bwMode="auto">
            <a:xfrm>
              <a:off x="3387036" y="5321266"/>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4406968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3B6C-CEEB-42F3-863A-8BF2E9D2C5C1}"/>
              </a:ext>
            </a:extLst>
          </p:cNvPr>
          <p:cNvSpPr>
            <a:spLocks noGrp="1"/>
          </p:cNvSpPr>
          <p:nvPr>
            <p:ph type="title"/>
          </p:nvPr>
        </p:nvSpPr>
        <p:spPr>
          <a:xfrm>
            <a:off x="444500" y="542925"/>
            <a:ext cx="11214100" cy="757130"/>
          </a:xfrm>
        </p:spPr>
        <p:txBody>
          <a:bodyPr/>
          <a:lstStyle/>
          <a:p>
            <a:r>
              <a:rPr lang="en-US" sz="4800" dirty="0">
                <a:solidFill>
                  <a:schemeClr val="accent2"/>
                </a:solidFill>
                <a:latin typeface="Berlin Sans FB Demi" panose="020E0802020502020306" pitchFamily="34" charset="0"/>
              </a:rPr>
              <a:t>INTRODUCTION</a:t>
            </a:r>
          </a:p>
        </p:txBody>
      </p:sp>
      <p:sp>
        <p:nvSpPr>
          <p:cNvPr id="3" name="Slide Number Placeholder 2">
            <a:extLst>
              <a:ext uri="{FF2B5EF4-FFF2-40B4-BE49-F238E27FC236}">
                <a16:creationId xmlns:a16="http://schemas.microsoft.com/office/drawing/2014/main" id="{1FBE9E60-5F77-47BA-A197-B85635F0FBA0}"/>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graphicFrame>
        <p:nvGraphicFramePr>
          <p:cNvPr id="4" name="Diagram 3">
            <a:extLst>
              <a:ext uri="{FF2B5EF4-FFF2-40B4-BE49-F238E27FC236}">
                <a16:creationId xmlns:a16="http://schemas.microsoft.com/office/drawing/2014/main" id="{9F4B5A0B-B996-421B-A597-C0769279C5ED}"/>
              </a:ext>
            </a:extLst>
          </p:cNvPr>
          <p:cNvGraphicFramePr/>
          <p:nvPr>
            <p:extLst>
              <p:ext uri="{D42A27DB-BD31-4B8C-83A1-F6EECF244321}">
                <p14:modId xmlns:p14="http://schemas.microsoft.com/office/powerpoint/2010/main" val="3032254546"/>
              </p:ext>
            </p:extLst>
          </p:nvPr>
        </p:nvGraphicFramePr>
        <p:xfrm>
          <a:off x="0" y="1371600"/>
          <a:ext cx="12120282" cy="5127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2268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336550" y="1054100"/>
            <a:ext cx="8299196" cy="859055"/>
          </a:xfrm>
        </p:spPr>
        <p:txBody>
          <a:bodyPr>
            <a:noAutofit/>
          </a:bodyPr>
          <a:lstStyle/>
          <a:p>
            <a:r>
              <a:rPr lang="en-US" dirty="0">
                <a:solidFill>
                  <a:schemeClr val="accent2"/>
                </a:solidFill>
                <a:latin typeface="Berlin Sans FB Demi" panose="020E0802020502020306" pitchFamily="34" charset="0"/>
              </a:rPr>
              <a:t>Problem Statement</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272796" y="2371725"/>
            <a:ext cx="8362950" cy="3943350"/>
          </a:xfrm>
        </p:spPr>
        <p:txBody>
          <a:bodyPr>
            <a:normAutofit/>
          </a:bodyPr>
          <a:lstStyle/>
          <a:p>
            <a:pPr algn="just">
              <a:lnSpc>
                <a:spcPct val="150000"/>
              </a:lnSpc>
            </a:pPr>
            <a:r>
              <a:rPr lang="en-US" sz="1800" dirty="0">
                <a:solidFill>
                  <a:schemeClr val="bg1"/>
                </a:solidFill>
                <a:latin typeface="Arial Rounded MT Bold" panose="020F0704030504030204" pitchFamily="34" charset="0"/>
              </a:rPr>
              <a:t>To Develop Machine Learning model that predicts the resale value of used cars on the basis of various factors like Name, Company, Year, Kilometers driven, Fuel-type and value of housing properties on the basis of factors like Area, Location, No of bedroom, New or resale.</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6</a:t>
            </a:fld>
            <a:endParaRPr lang="en-US" dirty="0"/>
          </a:p>
        </p:txBody>
      </p:sp>
      <p:grpSp>
        <p:nvGrpSpPr>
          <p:cNvPr id="10" name="Group 9"/>
          <p:cNvGrpSpPr/>
          <p:nvPr/>
        </p:nvGrpSpPr>
        <p:grpSpPr>
          <a:xfrm>
            <a:off x="9377396" y="2371725"/>
            <a:ext cx="2814604" cy="2924232"/>
            <a:chOff x="8685213" y="1268413"/>
            <a:chExt cx="1997076" cy="2074862"/>
          </a:xfrm>
          <a:solidFill>
            <a:schemeClr val="bg1">
              <a:alpha val="56000"/>
            </a:schemeClr>
          </a:solidFill>
        </p:grpSpPr>
        <p:sp>
          <p:nvSpPr>
            <p:cNvPr id="11" name="Freeform 27"/>
            <p:cNvSpPr>
              <a:spLocks noEditPoints="1"/>
            </p:cNvSpPr>
            <p:nvPr/>
          </p:nvSpPr>
          <p:spPr bwMode="auto">
            <a:xfrm>
              <a:off x="8685213" y="1268413"/>
              <a:ext cx="1498600" cy="1555750"/>
            </a:xfrm>
            <a:custGeom>
              <a:avLst/>
              <a:gdLst>
                <a:gd name="T0" fmla="*/ 1270 w 2832"/>
                <a:gd name="T1" fmla="*/ 750 h 2941"/>
                <a:gd name="T2" fmla="*/ 1074 w 2832"/>
                <a:gd name="T3" fmla="*/ 821 h 2941"/>
                <a:gd name="T4" fmla="*/ 911 w 2832"/>
                <a:gd name="T5" fmla="*/ 946 h 2941"/>
                <a:gd name="T6" fmla="*/ 791 w 2832"/>
                <a:gd name="T7" fmla="*/ 1115 h 2941"/>
                <a:gd name="T8" fmla="*/ 721 w 2832"/>
                <a:gd name="T9" fmla="*/ 1319 h 2941"/>
                <a:gd name="T10" fmla="*/ 711 w 2832"/>
                <a:gd name="T11" fmla="*/ 1547 h 2941"/>
                <a:gd name="T12" fmla="*/ 762 w 2832"/>
                <a:gd name="T13" fmla="*/ 1761 h 2941"/>
                <a:gd name="T14" fmla="*/ 866 w 2832"/>
                <a:gd name="T15" fmla="*/ 1943 h 2941"/>
                <a:gd name="T16" fmla="*/ 1015 w 2832"/>
                <a:gd name="T17" fmla="*/ 2082 h 2941"/>
                <a:gd name="T18" fmla="*/ 1201 w 2832"/>
                <a:gd name="T19" fmla="*/ 2173 h 2941"/>
                <a:gd name="T20" fmla="*/ 1416 w 2832"/>
                <a:gd name="T21" fmla="*/ 2205 h 2941"/>
                <a:gd name="T22" fmla="*/ 1630 w 2832"/>
                <a:gd name="T23" fmla="*/ 2173 h 2941"/>
                <a:gd name="T24" fmla="*/ 1816 w 2832"/>
                <a:gd name="T25" fmla="*/ 2082 h 2941"/>
                <a:gd name="T26" fmla="*/ 1965 w 2832"/>
                <a:gd name="T27" fmla="*/ 1943 h 2941"/>
                <a:gd name="T28" fmla="*/ 2068 w 2832"/>
                <a:gd name="T29" fmla="*/ 1761 h 2941"/>
                <a:gd name="T30" fmla="*/ 2120 w 2832"/>
                <a:gd name="T31" fmla="*/ 1547 h 2941"/>
                <a:gd name="T32" fmla="*/ 2110 w 2832"/>
                <a:gd name="T33" fmla="*/ 1319 h 2941"/>
                <a:gd name="T34" fmla="*/ 2040 w 2832"/>
                <a:gd name="T35" fmla="*/ 1115 h 2941"/>
                <a:gd name="T36" fmla="*/ 1920 w 2832"/>
                <a:gd name="T37" fmla="*/ 946 h 2941"/>
                <a:gd name="T38" fmla="*/ 1758 w 2832"/>
                <a:gd name="T39" fmla="*/ 821 h 2941"/>
                <a:gd name="T40" fmla="*/ 1562 w 2832"/>
                <a:gd name="T41" fmla="*/ 750 h 2941"/>
                <a:gd name="T42" fmla="*/ 1180 w 2832"/>
                <a:gd name="T43" fmla="*/ 0 h 2941"/>
                <a:gd name="T44" fmla="*/ 1813 w 2832"/>
                <a:gd name="T45" fmla="*/ 313 h 2941"/>
                <a:gd name="T46" fmla="*/ 1982 w 2832"/>
                <a:gd name="T47" fmla="*/ 392 h 2941"/>
                <a:gd name="T48" fmla="*/ 2454 w 2832"/>
                <a:gd name="T49" fmla="*/ 882 h 2941"/>
                <a:gd name="T50" fmla="*/ 2510 w 2832"/>
                <a:gd name="T51" fmla="*/ 1004 h 2941"/>
                <a:gd name="T52" fmla="*/ 2549 w 2832"/>
                <a:gd name="T53" fmla="*/ 1128 h 2941"/>
                <a:gd name="T54" fmla="*/ 2549 w 2832"/>
                <a:gd name="T55" fmla="*/ 1814 h 2941"/>
                <a:gd name="T56" fmla="*/ 2485 w 2832"/>
                <a:gd name="T57" fmla="*/ 2002 h 2941"/>
                <a:gd name="T58" fmla="*/ 2265 w 2832"/>
                <a:gd name="T59" fmla="*/ 2696 h 2941"/>
                <a:gd name="T60" fmla="*/ 1904 w 2832"/>
                <a:gd name="T61" fmla="*/ 2590 h 2941"/>
                <a:gd name="T62" fmla="*/ 1783 w 2832"/>
                <a:gd name="T63" fmla="*/ 2634 h 2941"/>
                <a:gd name="T64" fmla="*/ 1180 w 2832"/>
                <a:gd name="T65" fmla="*/ 2941 h 2941"/>
                <a:gd name="T66" fmla="*/ 982 w 2832"/>
                <a:gd name="T67" fmla="*/ 2582 h 2941"/>
                <a:gd name="T68" fmla="*/ 589 w 2832"/>
                <a:gd name="T69" fmla="*/ 2670 h 2941"/>
                <a:gd name="T70" fmla="*/ 355 w 2832"/>
                <a:gd name="T71" fmla="*/ 2019 h 2941"/>
                <a:gd name="T72" fmla="*/ 308 w 2832"/>
                <a:gd name="T73" fmla="*/ 1893 h 2941"/>
                <a:gd name="T74" fmla="*/ 0 w 2832"/>
                <a:gd name="T75" fmla="*/ 1716 h 2941"/>
                <a:gd name="T76" fmla="*/ 324 w 2832"/>
                <a:gd name="T77" fmla="*/ 1082 h 2941"/>
                <a:gd name="T78" fmla="*/ 400 w 2832"/>
                <a:gd name="T79" fmla="*/ 907 h 2941"/>
                <a:gd name="T80" fmla="*/ 848 w 2832"/>
                <a:gd name="T81" fmla="*/ 392 h 2941"/>
                <a:gd name="T82" fmla="*/ 967 w 2832"/>
                <a:gd name="T83" fmla="*/ 334 h 2941"/>
                <a:gd name="T84" fmla="*/ 1085 w 2832"/>
                <a:gd name="T85" fmla="*/ 29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32" h="2941">
                  <a:moveTo>
                    <a:pt x="1416" y="734"/>
                  </a:moveTo>
                  <a:lnTo>
                    <a:pt x="1341" y="738"/>
                  </a:lnTo>
                  <a:lnTo>
                    <a:pt x="1270" y="750"/>
                  </a:lnTo>
                  <a:lnTo>
                    <a:pt x="1201" y="766"/>
                  </a:lnTo>
                  <a:lnTo>
                    <a:pt x="1136" y="791"/>
                  </a:lnTo>
                  <a:lnTo>
                    <a:pt x="1074" y="821"/>
                  </a:lnTo>
                  <a:lnTo>
                    <a:pt x="1015" y="857"/>
                  </a:lnTo>
                  <a:lnTo>
                    <a:pt x="961" y="899"/>
                  </a:lnTo>
                  <a:lnTo>
                    <a:pt x="911" y="946"/>
                  </a:lnTo>
                  <a:lnTo>
                    <a:pt x="866" y="998"/>
                  </a:lnTo>
                  <a:lnTo>
                    <a:pt x="826" y="1055"/>
                  </a:lnTo>
                  <a:lnTo>
                    <a:pt x="791" y="1115"/>
                  </a:lnTo>
                  <a:lnTo>
                    <a:pt x="762" y="1180"/>
                  </a:lnTo>
                  <a:lnTo>
                    <a:pt x="738" y="1247"/>
                  </a:lnTo>
                  <a:lnTo>
                    <a:pt x="721" y="1319"/>
                  </a:lnTo>
                  <a:lnTo>
                    <a:pt x="711" y="1394"/>
                  </a:lnTo>
                  <a:lnTo>
                    <a:pt x="707" y="1471"/>
                  </a:lnTo>
                  <a:lnTo>
                    <a:pt x="711" y="1547"/>
                  </a:lnTo>
                  <a:lnTo>
                    <a:pt x="721" y="1622"/>
                  </a:lnTo>
                  <a:lnTo>
                    <a:pt x="738" y="1693"/>
                  </a:lnTo>
                  <a:lnTo>
                    <a:pt x="762" y="1761"/>
                  </a:lnTo>
                  <a:lnTo>
                    <a:pt x="791" y="1826"/>
                  </a:lnTo>
                  <a:lnTo>
                    <a:pt x="826" y="1885"/>
                  </a:lnTo>
                  <a:lnTo>
                    <a:pt x="866" y="1943"/>
                  </a:lnTo>
                  <a:lnTo>
                    <a:pt x="911" y="1994"/>
                  </a:lnTo>
                  <a:lnTo>
                    <a:pt x="961" y="2041"/>
                  </a:lnTo>
                  <a:lnTo>
                    <a:pt x="1015" y="2082"/>
                  </a:lnTo>
                  <a:lnTo>
                    <a:pt x="1074" y="2118"/>
                  </a:lnTo>
                  <a:lnTo>
                    <a:pt x="1136" y="2149"/>
                  </a:lnTo>
                  <a:lnTo>
                    <a:pt x="1201" y="2173"/>
                  </a:lnTo>
                  <a:lnTo>
                    <a:pt x="1270" y="2191"/>
                  </a:lnTo>
                  <a:lnTo>
                    <a:pt x="1341" y="2201"/>
                  </a:lnTo>
                  <a:lnTo>
                    <a:pt x="1416" y="2205"/>
                  </a:lnTo>
                  <a:lnTo>
                    <a:pt x="1490" y="2201"/>
                  </a:lnTo>
                  <a:lnTo>
                    <a:pt x="1562" y="2191"/>
                  </a:lnTo>
                  <a:lnTo>
                    <a:pt x="1630" y="2173"/>
                  </a:lnTo>
                  <a:lnTo>
                    <a:pt x="1696" y="2149"/>
                  </a:lnTo>
                  <a:lnTo>
                    <a:pt x="1758" y="2118"/>
                  </a:lnTo>
                  <a:lnTo>
                    <a:pt x="1816" y="2082"/>
                  </a:lnTo>
                  <a:lnTo>
                    <a:pt x="1869" y="2041"/>
                  </a:lnTo>
                  <a:lnTo>
                    <a:pt x="1920" y="1994"/>
                  </a:lnTo>
                  <a:lnTo>
                    <a:pt x="1965" y="1943"/>
                  </a:lnTo>
                  <a:lnTo>
                    <a:pt x="2005" y="1885"/>
                  </a:lnTo>
                  <a:lnTo>
                    <a:pt x="2040" y="1826"/>
                  </a:lnTo>
                  <a:lnTo>
                    <a:pt x="2068" y="1761"/>
                  </a:lnTo>
                  <a:lnTo>
                    <a:pt x="2092" y="1693"/>
                  </a:lnTo>
                  <a:lnTo>
                    <a:pt x="2110" y="1622"/>
                  </a:lnTo>
                  <a:lnTo>
                    <a:pt x="2120" y="1547"/>
                  </a:lnTo>
                  <a:lnTo>
                    <a:pt x="2123" y="1471"/>
                  </a:lnTo>
                  <a:lnTo>
                    <a:pt x="2120" y="1394"/>
                  </a:lnTo>
                  <a:lnTo>
                    <a:pt x="2110" y="1319"/>
                  </a:lnTo>
                  <a:lnTo>
                    <a:pt x="2092" y="1247"/>
                  </a:lnTo>
                  <a:lnTo>
                    <a:pt x="2068" y="1180"/>
                  </a:lnTo>
                  <a:lnTo>
                    <a:pt x="2040" y="1115"/>
                  </a:lnTo>
                  <a:lnTo>
                    <a:pt x="2005" y="1055"/>
                  </a:lnTo>
                  <a:lnTo>
                    <a:pt x="1965" y="998"/>
                  </a:lnTo>
                  <a:lnTo>
                    <a:pt x="1920" y="946"/>
                  </a:lnTo>
                  <a:lnTo>
                    <a:pt x="1869" y="899"/>
                  </a:lnTo>
                  <a:lnTo>
                    <a:pt x="1816" y="857"/>
                  </a:lnTo>
                  <a:lnTo>
                    <a:pt x="1758" y="821"/>
                  </a:lnTo>
                  <a:lnTo>
                    <a:pt x="1696" y="791"/>
                  </a:lnTo>
                  <a:lnTo>
                    <a:pt x="1630" y="766"/>
                  </a:lnTo>
                  <a:lnTo>
                    <a:pt x="1562" y="750"/>
                  </a:lnTo>
                  <a:lnTo>
                    <a:pt x="1490" y="738"/>
                  </a:lnTo>
                  <a:lnTo>
                    <a:pt x="1416" y="734"/>
                  </a:lnTo>
                  <a:close/>
                  <a:moveTo>
                    <a:pt x="1180" y="0"/>
                  </a:moveTo>
                  <a:lnTo>
                    <a:pt x="1652" y="0"/>
                  </a:lnTo>
                  <a:lnTo>
                    <a:pt x="1747" y="295"/>
                  </a:lnTo>
                  <a:lnTo>
                    <a:pt x="1813" y="313"/>
                  </a:lnTo>
                  <a:lnTo>
                    <a:pt x="1872" y="334"/>
                  </a:lnTo>
                  <a:lnTo>
                    <a:pt x="1928" y="360"/>
                  </a:lnTo>
                  <a:lnTo>
                    <a:pt x="1982" y="392"/>
                  </a:lnTo>
                  <a:lnTo>
                    <a:pt x="2242" y="269"/>
                  </a:lnTo>
                  <a:lnTo>
                    <a:pt x="2595" y="588"/>
                  </a:lnTo>
                  <a:lnTo>
                    <a:pt x="2454" y="882"/>
                  </a:lnTo>
                  <a:lnTo>
                    <a:pt x="2475" y="921"/>
                  </a:lnTo>
                  <a:lnTo>
                    <a:pt x="2494" y="963"/>
                  </a:lnTo>
                  <a:lnTo>
                    <a:pt x="2510" y="1004"/>
                  </a:lnTo>
                  <a:lnTo>
                    <a:pt x="2524" y="1047"/>
                  </a:lnTo>
                  <a:lnTo>
                    <a:pt x="2536" y="1089"/>
                  </a:lnTo>
                  <a:lnTo>
                    <a:pt x="2549" y="1128"/>
                  </a:lnTo>
                  <a:lnTo>
                    <a:pt x="2832" y="1225"/>
                  </a:lnTo>
                  <a:lnTo>
                    <a:pt x="2832" y="1716"/>
                  </a:lnTo>
                  <a:lnTo>
                    <a:pt x="2549" y="1814"/>
                  </a:lnTo>
                  <a:lnTo>
                    <a:pt x="2530" y="1883"/>
                  </a:lnTo>
                  <a:lnTo>
                    <a:pt x="2510" y="1945"/>
                  </a:lnTo>
                  <a:lnTo>
                    <a:pt x="2485" y="2002"/>
                  </a:lnTo>
                  <a:lnTo>
                    <a:pt x="2454" y="2058"/>
                  </a:lnTo>
                  <a:lnTo>
                    <a:pt x="2595" y="2352"/>
                  </a:lnTo>
                  <a:lnTo>
                    <a:pt x="2265" y="2696"/>
                  </a:lnTo>
                  <a:lnTo>
                    <a:pt x="1982" y="2548"/>
                  </a:lnTo>
                  <a:lnTo>
                    <a:pt x="1945" y="2571"/>
                  </a:lnTo>
                  <a:lnTo>
                    <a:pt x="1904" y="2590"/>
                  </a:lnTo>
                  <a:lnTo>
                    <a:pt x="1864" y="2607"/>
                  </a:lnTo>
                  <a:lnTo>
                    <a:pt x="1823" y="2621"/>
                  </a:lnTo>
                  <a:lnTo>
                    <a:pt x="1783" y="2634"/>
                  </a:lnTo>
                  <a:lnTo>
                    <a:pt x="1747" y="2647"/>
                  </a:lnTo>
                  <a:lnTo>
                    <a:pt x="1652" y="2941"/>
                  </a:lnTo>
                  <a:lnTo>
                    <a:pt x="1180" y="2941"/>
                  </a:lnTo>
                  <a:lnTo>
                    <a:pt x="1110" y="2622"/>
                  </a:lnTo>
                  <a:lnTo>
                    <a:pt x="1042" y="2603"/>
                  </a:lnTo>
                  <a:lnTo>
                    <a:pt x="982" y="2582"/>
                  </a:lnTo>
                  <a:lnTo>
                    <a:pt x="926" y="2556"/>
                  </a:lnTo>
                  <a:lnTo>
                    <a:pt x="873" y="2523"/>
                  </a:lnTo>
                  <a:lnTo>
                    <a:pt x="589" y="2670"/>
                  </a:lnTo>
                  <a:lnTo>
                    <a:pt x="259" y="2328"/>
                  </a:lnTo>
                  <a:lnTo>
                    <a:pt x="378" y="2058"/>
                  </a:lnTo>
                  <a:lnTo>
                    <a:pt x="355" y="2019"/>
                  </a:lnTo>
                  <a:lnTo>
                    <a:pt x="338" y="1979"/>
                  </a:lnTo>
                  <a:lnTo>
                    <a:pt x="322" y="1936"/>
                  </a:lnTo>
                  <a:lnTo>
                    <a:pt x="308" y="1893"/>
                  </a:lnTo>
                  <a:lnTo>
                    <a:pt x="295" y="1853"/>
                  </a:lnTo>
                  <a:lnTo>
                    <a:pt x="283" y="1814"/>
                  </a:lnTo>
                  <a:lnTo>
                    <a:pt x="0" y="1716"/>
                  </a:lnTo>
                  <a:lnTo>
                    <a:pt x="0" y="1225"/>
                  </a:lnTo>
                  <a:lnTo>
                    <a:pt x="307" y="1152"/>
                  </a:lnTo>
                  <a:lnTo>
                    <a:pt x="324" y="1082"/>
                  </a:lnTo>
                  <a:lnTo>
                    <a:pt x="345" y="1020"/>
                  </a:lnTo>
                  <a:lnTo>
                    <a:pt x="369" y="963"/>
                  </a:lnTo>
                  <a:lnTo>
                    <a:pt x="400" y="907"/>
                  </a:lnTo>
                  <a:lnTo>
                    <a:pt x="259" y="613"/>
                  </a:lnTo>
                  <a:lnTo>
                    <a:pt x="589" y="269"/>
                  </a:lnTo>
                  <a:lnTo>
                    <a:pt x="848" y="392"/>
                  </a:lnTo>
                  <a:lnTo>
                    <a:pt x="886" y="370"/>
                  </a:lnTo>
                  <a:lnTo>
                    <a:pt x="926" y="351"/>
                  </a:lnTo>
                  <a:lnTo>
                    <a:pt x="967" y="334"/>
                  </a:lnTo>
                  <a:lnTo>
                    <a:pt x="1009" y="319"/>
                  </a:lnTo>
                  <a:lnTo>
                    <a:pt x="1049" y="306"/>
                  </a:lnTo>
                  <a:lnTo>
                    <a:pt x="1085" y="295"/>
                  </a:lnTo>
                  <a:lnTo>
                    <a:pt x="11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 name="Freeform 28"/>
            <p:cNvSpPr>
              <a:spLocks/>
            </p:cNvSpPr>
            <p:nvPr/>
          </p:nvSpPr>
          <p:spPr bwMode="auto">
            <a:xfrm>
              <a:off x="9247188" y="1852613"/>
              <a:ext cx="374650" cy="387350"/>
            </a:xfrm>
            <a:custGeom>
              <a:avLst/>
              <a:gdLst>
                <a:gd name="T0" fmla="*/ 354 w 707"/>
                <a:gd name="T1" fmla="*/ 0 h 734"/>
                <a:gd name="T2" fmla="*/ 406 w 707"/>
                <a:gd name="T3" fmla="*/ 4 h 734"/>
                <a:gd name="T4" fmla="*/ 456 w 707"/>
                <a:gd name="T5" fmla="*/ 16 h 734"/>
                <a:gd name="T6" fmla="*/ 502 w 707"/>
                <a:gd name="T7" fmla="*/ 34 h 734"/>
                <a:gd name="T8" fmla="*/ 546 w 707"/>
                <a:gd name="T9" fmla="*/ 60 h 734"/>
                <a:gd name="T10" fmla="*/ 586 w 707"/>
                <a:gd name="T11" fmla="*/ 90 h 734"/>
                <a:gd name="T12" fmla="*/ 621 w 707"/>
                <a:gd name="T13" fmla="*/ 126 h 734"/>
                <a:gd name="T14" fmla="*/ 650 w 707"/>
                <a:gd name="T15" fmla="*/ 168 h 734"/>
                <a:gd name="T16" fmla="*/ 675 w 707"/>
                <a:gd name="T17" fmla="*/ 212 h 734"/>
                <a:gd name="T18" fmla="*/ 692 w 707"/>
                <a:gd name="T19" fmla="*/ 261 h 734"/>
                <a:gd name="T20" fmla="*/ 704 w 707"/>
                <a:gd name="T21" fmla="*/ 313 h 734"/>
                <a:gd name="T22" fmla="*/ 707 w 707"/>
                <a:gd name="T23" fmla="*/ 368 h 734"/>
                <a:gd name="T24" fmla="*/ 704 w 707"/>
                <a:gd name="T25" fmla="*/ 421 h 734"/>
                <a:gd name="T26" fmla="*/ 692 w 707"/>
                <a:gd name="T27" fmla="*/ 473 h 734"/>
                <a:gd name="T28" fmla="*/ 675 w 707"/>
                <a:gd name="T29" fmla="*/ 522 h 734"/>
                <a:gd name="T30" fmla="*/ 650 w 707"/>
                <a:gd name="T31" fmla="*/ 567 h 734"/>
                <a:gd name="T32" fmla="*/ 621 w 707"/>
                <a:gd name="T33" fmla="*/ 608 h 734"/>
                <a:gd name="T34" fmla="*/ 586 w 707"/>
                <a:gd name="T35" fmla="*/ 645 h 734"/>
                <a:gd name="T36" fmla="*/ 546 w 707"/>
                <a:gd name="T37" fmla="*/ 676 h 734"/>
                <a:gd name="T38" fmla="*/ 502 w 707"/>
                <a:gd name="T39" fmla="*/ 700 h 734"/>
                <a:gd name="T40" fmla="*/ 456 w 707"/>
                <a:gd name="T41" fmla="*/ 719 h 734"/>
                <a:gd name="T42" fmla="*/ 406 w 707"/>
                <a:gd name="T43" fmla="*/ 730 h 734"/>
                <a:gd name="T44" fmla="*/ 354 w 707"/>
                <a:gd name="T45" fmla="*/ 734 h 734"/>
                <a:gd name="T46" fmla="*/ 302 w 707"/>
                <a:gd name="T47" fmla="*/ 730 h 734"/>
                <a:gd name="T48" fmla="*/ 252 w 707"/>
                <a:gd name="T49" fmla="*/ 719 h 734"/>
                <a:gd name="T50" fmla="*/ 204 w 707"/>
                <a:gd name="T51" fmla="*/ 700 h 734"/>
                <a:gd name="T52" fmla="*/ 161 w 707"/>
                <a:gd name="T53" fmla="*/ 676 h 734"/>
                <a:gd name="T54" fmla="*/ 122 w 707"/>
                <a:gd name="T55" fmla="*/ 645 h 734"/>
                <a:gd name="T56" fmla="*/ 87 w 707"/>
                <a:gd name="T57" fmla="*/ 608 h 734"/>
                <a:gd name="T58" fmla="*/ 57 w 707"/>
                <a:gd name="T59" fmla="*/ 567 h 734"/>
                <a:gd name="T60" fmla="*/ 33 w 707"/>
                <a:gd name="T61" fmla="*/ 522 h 734"/>
                <a:gd name="T62" fmla="*/ 15 w 707"/>
                <a:gd name="T63" fmla="*/ 473 h 734"/>
                <a:gd name="T64" fmla="*/ 4 w 707"/>
                <a:gd name="T65" fmla="*/ 421 h 734"/>
                <a:gd name="T66" fmla="*/ 0 w 707"/>
                <a:gd name="T67" fmla="*/ 368 h 734"/>
                <a:gd name="T68" fmla="*/ 4 w 707"/>
                <a:gd name="T69" fmla="*/ 313 h 734"/>
                <a:gd name="T70" fmla="*/ 15 w 707"/>
                <a:gd name="T71" fmla="*/ 261 h 734"/>
                <a:gd name="T72" fmla="*/ 33 w 707"/>
                <a:gd name="T73" fmla="*/ 212 h 734"/>
                <a:gd name="T74" fmla="*/ 57 w 707"/>
                <a:gd name="T75" fmla="*/ 168 h 734"/>
                <a:gd name="T76" fmla="*/ 87 w 707"/>
                <a:gd name="T77" fmla="*/ 126 h 734"/>
                <a:gd name="T78" fmla="*/ 122 w 707"/>
                <a:gd name="T79" fmla="*/ 90 h 734"/>
                <a:gd name="T80" fmla="*/ 161 w 707"/>
                <a:gd name="T81" fmla="*/ 60 h 734"/>
                <a:gd name="T82" fmla="*/ 204 w 707"/>
                <a:gd name="T83" fmla="*/ 34 h 734"/>
                <a:gd name="T84" fmla="*/ 252 w 707"/>
                <a:gd name="T85" fmla="*/ 16 h 734"/>
                <a:gd name="T86" fmla="*/ 302 w 707"/>
                <a:gd name="T87" fmla="*/ 4 h 734"/>
                <a:gd name="T88" fmla="*/ 354 w 707"/>
                <a:gd name="T89"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7" h="734">
                  <a:moveTo>
                    <a:pt x="354" y="0"/>
                  </a:moveTo>
                  <a:lnTo>
                    <a:pt x="406" y="4"/>
                  </a:lnTo>
                  <a:lnTo>
                    <a:pt x="456" y="16"/>
                  </a:lnTo>
                  <a:lnTo>
                    <a:pt x="502" y="34"/>
                  </a:lnTo>
                  <a:lnTo>
                    <a:pt x="546" y="60"/>
                  </a:lnTo>
                  <a:lnTo>
                    <a:pt x="586" y="90"/>
                  </a:lnTo>
                  <a:lnTo>
                    <a:pt x="621" y="126"/>
                  </a:lnTo>
                  <a:lnTo>
                    <a:pt x="650" y="168"/>
                  </a:lnTo>
                  <a:lnTo>
                    <a:pt x="675" y="212"/>
                  </a:lnTo>
                  <a:lnTo>
                    <a:pt x="692" y="261"/>
                  </a:lnTo>
                  <a:lnTo>
                    <a:pt x="704" y="313"/>
                  </a:lnTo>
                  <a:lnTo>
                    <a:pt x="707" y="368"/>
                  </a:lnTo>
                  <a:lnTo>
                    <a:pt x="704" y="421"/>
                  </a:lnTo>
                  <a:lnTo>
                    <a:pt x="692" y="473"/>
                  </a:lnTo>
                  <a:lnTo>
                    <a:pt x="675" y="522"/>
                  </a:lnTo>
                  <a:lnTo>
                    <a:pt x="650" y="567"/>
                  </a:lnTo>
                  <a:lnTo>
                    <a:pt x="621" y="608"/>
                  </a:lnTo>
                  <a:lnTo>
                    <a:pt x="586" y="645"/>
                  </a:lnTo>
                  <a:lnTo>
                    <a:pt x="546" y="676"/>
                  </a:lnTo>
                  <a:lnTo>
                    <a:pt x="502" y="700"/>
                  </a:lnTo>
                  <a:lnTo>
                    <a:pt x="456" y="719"/>
                  </a:lnTo>
                  <a:lnTo>
                    <a:pt x="406" y="730"/>
                  </a:lnTo>
                  <a:lnTo>
                    <a:pt x="354" y="734"/>
                  </a:lnTo>
                  <a:lnTo>
                    <a:pt x="302" y="730"/>
                  </a:lnTo>
                  <a:lnTo>
                    <a:pt x="252" y="719"/>
                  </a:lnTo>
                  <a:lnTo>
                    <a:pt x="204" y="700"/>
                  </a:lnTo>
                  <a:lnTo>
                    <a:pt x="161" y="676"/>
                  </a:lnTo>
                  <a:lnTo>
                    <a:pt x="122" y="645"/>
                  </a:lnTo>
                  <a:lnTo>
                    <a:pt x="87" y="608"/>
                  </a:lnTo>
                  <a:lnTo>
                    <a:pt x="57" y="567"/>
                  </a:lnTo>
                  <a:lnTo>
                    <a:pt x="33" y="522"/>
                  </a:lnTo>
                  <a:lnTo>
                    <a:pt x="15" y="473"/>
                  </a:lnTo>
                  <a:lnTo>
                    <a:pt x="4" y="421"/>
                  </a:lnTo>
                  <a:lnTo>
                    <a:pt x="0" y="368"/>
                  </a:lnTo>
                  <a:lnTo>
                    <a:pt x="4" y="313"/>
                  </a:lnTo>
                  <a:lnTo>
                    <a:pt x="15" y="261"/>
                  </a:lnTo>
                  <a:lnTo>
                    <a:pt x="33" y="212"/>
                  </a:lnTo>
                  <a:lnTo>
                    <a:pt x="57" y="168"/>
                  </a:lnTo>
                  <a:lnTo>
                    <a:pt x="87" y="126"/>
                  </a:lnTo>
                  <a:lnTo>
                    <a:pt x="122" y="90"/>
                  </a:lnTo>
                  <a:lnTo>
                    <a:pt x="161" y="60"/>
                  </a:lnTo>
                  <a:lnTo>
                    <a:pt x="204" y="34"/>
                  </a:lnTo>
                  <a:lnTo>
                    <a:pt x="252" y="16"/>
                  </a:lnTo>
                  <a:lnTo>
                    <a:pt x="302" y="4"/>
                  </a:lnTo>
                  <a:lnTo>
                    <a:pt x="3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29"/>
            <p:cNvSpPr>
              <a:spLocks noEditPoints="1"/>
            </p:cNvSpPr>
            <p:nvPr/>
          </p:nvSpPr>
          <p:spPr bwMode="auto">
            <a:xfrm>
              <a:off x="10058401" y="1268413"/>
              <a:ext cx="623888" cy="647700"/>
            </a:xfrm>
            <a:custGeom>
              <a:avLst/>
              <a:gdLst>
                <a:gd name="T0" fmla="*/ 550 w 1180"/>
                <a:gd name="T1" fmla="*/ 370 h 1225"/>
                <a:gd name="T2" fmla="*/ 477 w 1180"/>
                <a:gd name="T3" fmla="*/ 392 h 1225"/>
                <a:gd name="T4" fmla="*/ 419 w 1180"/>
                <a:gd name="T5" fmla="*/ 435 h 1225"/>
                <a:gd name="T6" fmla="*/ 378 w 1180"/>
                <a:gd name="T7" fmla="*/ 495 h 1225"/>
                <a:gd name="T8" fmla="*/ 357 w 1180"/>
                <a:gd name="T9" fmla="*/ 570 h 1225"/>
                <a:gd name="T10" fmla="*/ 357 w 1180"/>
                <a:gd name="T11" fmla="*/ 655 h 1225"/>
                <a:gd name="T12" fmla="*/ 378 w 1180"/>
                <a:gd name="T13" fmla="*/ 730 h 1225"/>
                <a:gd name="T14" fmla="*/ 419 w 1180"/>
                <a:gd name="T15" fmla="*/ 790 h 1225"/>
                <a:gd name="T16" fmla="*/ 477 w 1180"/>
                <a:gd name="T17" fmla="*/ 833 h 1225"/>
                <a:gd name="T18" fmla="*/ 550 w 1180"/>
                <a:gd name="T19" fmla="*/ 855 h 1225"/>
                <a:gd name="T20" fmla="*/ 632 w 1180"/>
                <a:gd name="T21" fmla="*/ 855 h 1225"/>
                <a:gd name="T22" fmla="*/ 703 w 1180"/>
                <a:gd name="T23" fmla="*/ 833 h 1225"/>
                <a:gd name="T24" fmla="*/ 762 w 1180"/>
                <a:gd name="T25" fmla="*/ 790 h 1225"/>
                <a:gd name="T26" fmla="*/ 802 w 1180"/>
                <a:gd name="T27" fmla="*/ 730 h 1225"/>
                <a:gd name="T28" fmla="*/ 824 w 1180"/>
                <a:gd name="T29" fmla="*/ 655 h 1225"/>
                <a:gd name="T30" fmla="*/ 824 w 1180"/>
                <a:gd name="T31" fmla="*/ 570 h 1225"/>
                <a:gd name="T32" fmla="*/ 802 w 1180"/>
                <a:gd name="T33" fmla="*/ 495 h 1225"/>
                <a:gd name="T34" fmla="*/ 762 w 1180"/>
                <a:gd name="T35" fmla="*/ 435 h 1225"/>
                <a:gd name="T36" fmla="*/ 703 w 1180"/>
                <a:gd name="T37" fmla="*/ 392 h 1225"/>
                <a:gd name="T38" fmla="*/ 632 w 1180"/>
                <a:gd name="T39" fmla="*/ 370 h 1225"/>
                <a:gd name="T40" fmla="*/ 472 w 1180"/>
                <a:gd name="T41" fmla="*/ 0 h 1225"/>
                <a:gd name="T42" fmla="*/ 708 w 1180"/>
                <a:gd name="T43" fmla="*/ 147 h 1225"/>
                <a:gd name="T44" fmla="*/ 750 w 1180"/>
                <a:gd name="T45" fmla="*/ 154 h 1225"/>
                <a:gd name="T46" fmla="*/ 786 w 1180"/>
                <a:gd name="T47" fmla="*/ 173 h 1225"/>
                <a:gd name="T48" fmla="*/ 827 w 1180"/>
                <a:gd name="T49" fmla="*/ 196 h 1225"/>
                <a:gd name="T50" fmla="*/ 1086 w 1180"/>
                <a:gd name="T51" fmla="*/ 269 h 1225"/>
                <a:gd name="T52" fmla="*/ 1009 w 1180"/>
                <a:gd name="T53" fmla="*/ 390 h 1225"/>
                <a:gd name="T54" fmla="*/ 1035 w 1180"/>
                <a:gd name="T55" fmla="*/ 455 h 1225"/>
                <a:gd name="T56" fmla="*/ 1180 w 1180"/>
                <a:gd name="T57" fmla="*/ 491 h 1225"/>
                <a:gd name="T58" fmla="*/ 1039 w 1180"/>
                <a:gd name="T59" fmla="*/ 734 h 1225"/>
                <a:gd name="T60" fmla="*/ 1031 w 1180"/>
                <a:gd name="T61" fmla="*/ 777 h 1225"/>
                <a:gd name="T62" fmla="*/ 1014 w 1180"/>
                <a:gd name="T63" fmla="*/ 815 h 1225"/>
                <a:gd name="T64" fmla="*/ 991 w 1180"/>
                <a:gd name="T65" fmla="*/ 857 h 1225"/>
                <a:gd name="T66" fmla="*/ 921 w 1180"/>
                <a:gd name="T67" fmla="*/ 1128 h 1225"/>
                <a:gd name="T68" fmla="*/ 805 w 1180"/>
                <a:gd name="T69" fmla="*/ 1047 h 1225"/>
                <a:gd name="T70" fmla="*/ 743 w 1180"/>
                <a:gd name="T71" fmla="*/ 1074 h 1225"/>
                <a:gd name="T72" fmla="*/ 708 w 1180"/>
                <a:gd name="T73" fmla="*/ 1225 h 1225"/>
                <a:gd name="T74" fmla="*/ 472 w 1180"/>
                <a:gd name="T75" fmla="*/ 1078 h 1225"/>
                <a:gd name="T76" fmla="*/ 431 w 1180"/>
                <a:gd name="T77" fmla="*/ 1071 h 1225"/>
                <a:gd name="T78" fmla="*/ 396 w 1180"/>
                <a:gd name="T79" fmla="*/ 1052 h 1225"/>
                <a:gd name="T80" fmla="*/ 354 w 1180"/>
                <a:gd name="T81" fmla="*/ 1029 h 1225"/>
                <a:gd name="T82" fmla="*/ 95 w 1180"/>
                <a:gd name="T83" fmla="*/ 956 h 1225"/>
                <a:gd name="T84" fmla="*/ 172 w 1180"/>
                <a:gd name="T85" fmla="*/ 835 h 1225"/>
                <a:gd name="T86" fmla="*/ 147 w 1180"/>
                <a:gd name="T87" fmla="*/ 772 h 1225"/>
                <a:gd name="T88" fmla="*/ 0 w 1180"/>
                <a:gd name="T89" fmla="*/ 734 h 1225"/>
                <a:gd name="T90" fmla="*/ 143 w 1180"/>
                <a:gd name="T91" fmla="*/ 491 h 1225"/>
                <a:gd name="T92" fmla="*/ 149 w 1180"/>
                <a:gd name="T93" fmla="*/ 448 h 1225"/>
                <a:gd name="T94" fmla="*/ 167 w 1180"/>
                <a:gd name="T95" fmla="*/ 410 h 1225"/>
                <a:gd name="T96" fmla="*/ 189 w 1180"/>
                <a:gd name="T97" fmla="*/ 368 h 1225"/>
                <a:gd name="T98" fmla="*/ 260 w 1180"/>
                <a:gd name="T99" fmla="*/ 99 h 1225"/>
                <a:gd name="T100" fmla="*/ 376 w 1180"/>
                <a:gd name="T101" fmla="*/ 178 h 1225"/>
                <a:gd name="T102" fmla="*/ 437 w 1180"/>
                <a:gd name="T103" fmla="*/ 151 h 1225"/>
                <a:gd name="T104" fmla="*/ 472 w 1180"/>
                <a:gd name="T105"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1225">
                  <a:moveTo>
                    <a:pt x="591" y="368"/>
                  </a:moveTo>
                  <a:lnTo>
                    <a:pt x="550" y="370"/>
                  </a:lnTo>
                  <a:lnTo>
                    <a:pt x="512" y="379"/>
                  </a:lnTo>
                  <a:lnTo>
                    <a:pt x="477" y="392"/>
                  </a:lnTo>
                  <a:lnTo>
                    <a:pt x="446" y="412"/>
                  </a:lnTo>
                  <a:lnTo>
                    <a:pt x="419" y="435"/>
                  </a:lnTo>
                  <a:lnTo>
                    <a:pt x="397" y="462"/>
                  </a:lnTo>
                  <a:lnTo>
                    <a:pt x="378" y="495"/>
                  </a:lnTo>
                  <a:lnTo>
                    <a:pt x="366" y="530"/>
                  </a:lnTo>
                  <a:lnTo>
                    <a:pt x="357" y="570"/>
                  </a:lnTo>
                  <a:lnTo>
                    <a:pt x="354" y="613"/>
                  </a:lnTo>
                  <a:lnTo>
                    <a:pt x="357" y="655"/>
                  </a:lnTo>
                  <a:lnTo>
                    <a:pt x="366" y="695"/>
                  </a:lnTo>
                  <a:lnTo>
                    <a:pt x="378" y="730"/>
                  </a:lnTo>
                  <a:lnTo>
                    <a:pt x="397" y="763"/>
                  </a:lnTo>
                  <a:lnTo>
                    <a:pt x="419" y="790"/>
                  </a:lnTo>
                  <a:lnTo>
                    <a:pt x="446" y="815"/>
                  </a:lnTo>
                  <a:lnTo>
                    <a:pt x="477" y="833"/>
                  </a:lnTo>
                  <a:lnTo>
                    <a:pt x="512" y="847"/>
                  </a:lnTo>
                  <a:lnTo>
                    <a:pt x="550" y="855"/>
                  </a:lnTo>
                  <a:lnTo>
                    <a:pt x="591" y="857"/>
                  </a:lnTo>
                  <a:lnTo>
                    <a:pt x="632" y="855"/>
                  </a:lnTo>
                  <a:lnTo>
                    <a:pt x="670" y="847"/>
                  </a:lnTo>
                  <a:lnTo>
                    <a:pt x="703" y="833"/>
                  </a:lnTo>
                  <a:lnTo>
                    <a:pt x="735" y="815"/>
                  </a:lnTo>
                  <a:lnTo>
                    <a:pt x="762" y="790"/>
                  </a:lnTo>
                  <a:lnTo>
                    <a:pt x="785" y="763"/>
                  </a:lnTo>
                  <a:lnTo>
                    <a:pt x="802" y="730"/>
                  </a:lnTo>
                  <a:lnTo>
                    <a:pt x="816" y="695"/>
                  </a:lnTo>
                  <a:lnTo>
                    <a:pt x="824" y="655"/>
                  </a:lnTo>
                  <a:lnTo>
                    <a:pt x="827" y="613"/>
                  </a:lnTo>
                  <a:lnTo>
                    <a:pt x="824" y="570"/>
                  </a:lnTo>
                  <a:lnTo>
                    <a:pt x="816" y="530"/>
                  </a:lnTo>
                  <a:lnTo>
                    <a:pt x="802" y="495"/>
                  </a:lnTo>
                  <a:lnTo>
                    <a:pt x="785" y="462"/>
                  </a:lnTo>
                  <a:lnTo>
                    <a:pt x="762" y="435"/>
                  </a:lnTo>
                  <a:lnTo>
                    <a:pt x="735" y="412"/>
                  </a:lnTo>
                  <a:lnTo>
                    <a:pt x="703" y="392"/>
                  </a:lnTo>
                  <a:lnTo>
                    <a:pt x="670" y="379"/>
                  </a:lnTo>
                  <a:lnTo>
                    <a:pt x="632" y="370"/>
                  </a:lnTo>
                  <a:lnTo>
                    <a:pt x="591" y="368"/>
                  </a:lnTo>
                  <a:close/>
                  <a:moveTo>
                    <a:pt x="472" y="0"/>
                  </a:moveTo>
                  <a:lnTo>
                    <a:pt x="708" y="0"/>
                  </a:lnTo>
                  <a:lnTo>
                    <a:pt x="708" y="147"/>
                  </a:lnTo>
                  <a:lnTo>
                    <a:pt x="730" y="149"/>
                  </a:lnTo>
                  <a:lnTo>
                    <a:pt x="750" y="154"/>
                  </a:lnTo>
                  <a:lnTo>
                    <a:pt x="767" y="162"/>
                  </a:lnTo>
                  <a:lnTo>
                    <a:pt x="786" y="173"/>
                  </a:lnTo>
                  <a:lnTo>
                    <a:pt x="805" y="184"/>
                  </a:lnTo>
                  <a:lnTo>
                    <a:pt x="827" y="196"/>
                  </a:lnTo>
                  <a:lnTo>
                    <a:pt x="921" y="99"/>
                  </a:lnTo>
                  <a:lnTo>
                    <a:pt x="1086" y="269"/>
                  </a:lnTo>
                  <a:lnTo>
                    <a:pt x="991" y="368"/>
                  </a:lnTo>
                  <a:lnTo>
                    <a:pt x="1009" y="390"/>
                  </a:lnTo>
                  <a:lnTo>
                    <a:pt x="1024" y="420"/>
                  </a:lnTo>
                  <a:lnTo>
                    <a:pt x="1035" y="455"/>
                  </a:lnTo>
                  <a:lnTo>
                    <a:pt x="1039" y="491"/>
                  </a:lnTo>
                  <a:lnTo>
                    <a:pt x="1180" y="491"/>
                  </a:lnTo>
                  <a:lnTo>
                    <a:pt x="1180" y="734"/>
                  </a:lnTo>
                  <a:lnTo>
                    <a:pt x="1039" y="734"/>
                  </a:lnTo>
                  <a:lnTo>
                    <a:pt x="1036" y="757"/>
                  </a:lnTo>
                  <a:lnTo>
                    <a:pt x="1031" y="777"/>
                  </a:lnTo>
                  <a:lnTo>
                    <a:pt x="1024" y="796"/>
                  </a:lnTo>
                  <a:lnTo>
                    <a:pt x="1014" y="815"/>
                  </a:lnTo>
                  <a:lnTo>
                    <a:pt x="1003" y="835"/>
                  </a:lnTo>
                  <a:lnTo>
                    <a:pt x="991" y="857"/>
                  </a:lnTo>
                  <a:lnTo>
                    <a:pt x="1086" y="956"/>
                  </a:lnTo>
                  <a:lnTo>
                    <a:pt x="921" y="1128"/>
                  </a:lnTo>
                  <a:lnTo>
                    <a:pt x="827" y="1029"/>
                  </a:lnTo>
                  <a:lnTo>
                    <a:pt x="805" y="1047"/>
                  </a:lnTo>
                  <a:lnTo>
                    <a:pt x="776" y="1063"/>
                  </a:lnTo>
                  <a:lnTo>
                    <a:pt x="743" y="1074"/>
                  </a:lnTo>
                  <a:lnTo>
                    <a:pt x="708" y="1078"/>
                  </a:lnTo>
                  <a:lnTo>
                    <a:pt x="708" y="1225"/>
                  </a:lnTo>
                  <a:lnTo>
                    <a:pt x="472" y="1225"/>
                  </a:lnTo>
                  <a:lnTo>
                    <a:pt x="472" y="1078"/>
                  </a:lnTo>
                  <a:lnTo>
                    <a:pt x="449" y="1076"/>
                  </a:lnTo>
                  <a:lnTo>
                    <a:pt x="431" y="1071"/>
                  </a:lnTo>
                  <a:lnTo>
                    <a:pt x="413" y="1063"/>
                  </a:lnTo>
                  <a:lnTo>
                    <a:pt x="396" y="1052"/>
                  </a:lnTo>
                  <a:lnTo>
                    <a:pt x="376" y="1041"/>
                  </a:lnTo>
                  <a:lnTo>
                    <a:pt x="354" y="1029"/>
                  </a:lnTo>
                  <a:lnTo>
                    <a:pt x="260" y="1128"/>
                  </a:lnTo>
                  <a:lnTo>
                    <a:pt x="95" y="956"/>
                  </a:lnTo>
                  <a:lnTo>
                    <a:pt x="189" y="857"/>
                  </a:lnTo>
                  <a:lnTo>
                    <a:pt x="172" y="835"/>
                  </a:lnTo>
                  <a:lnTo>
                    <a:pt x="157" y="805"/>
                  </a:lnTo>
                  <a:lnTo>
                    <a:pt x="147" y="772"/>
                  </a:lnTo>
                  <a:lnTo>
                    <a:pt x="143" y="734"/>
                  </a:lnTo>
                  <a:lnTo>
                    <a:pt x="0" y="734"/>
                  </a:lnTo>
                  <a:lnTo>
                    <a:pt x="0" y="491"/>
                  </a:lnTo>
                  <a:lnTo>
                    <a:pt x="143" y="491"/>
                  </a:lnTo>
                  <a:lnTo>
                    <a:pt x="144" y="468"/>
                  </a:lnTo>
                  <a:lnTo>
                    <a:pt x="149" y="448"/>
                  </a:lnTo>
                  <a:lnTo>
                    <a:pt x="157" y="429"/>
                  </a:lnTo>
                  <a:lnTo>
                    <a:pt x="167" y="410"/>
                  </a:lnTo>
                  <a:lnTo>
                    <a:pt x="178" y="390"/>
                  </a:lnTo>
                  <a:lnTo>
                    <a:pt x="189" y="368"/>
                  </a:lnTo>
                  <a:lnTo>
                    <a:pt x="95" y="269"/>
                  </a:lnTo>
                  <a:lnTo>
                    <a:pt x="260" y="99"/>
                  </a:lnTo>
                  <a:lnTo>
                    <a:pt x="354" y="196"/>
                  </a:lnTo>
                  <a:lnTo>
                    <a:pt x="376" y="178"/>
                  </a:lnTo>
                  <a:lnTo>
                    <a:pt x="404" y="162"/>
                  </a:lnTo>
                  <a:lnTo>
                    <a:pt x="437" y="151"/>
                  </a:lnTo>
                  <a:lnTo>
                    <a:pt x="472" y="147"/>
                  </a:lnTo>
                  <a:lnTo>
                    <a:pt x="4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Freeform 30"/>
            <p:cNvSpPr>
              <a:spLocks noEditPoints="1"/>
            </p:cNvSpPr>
            <p:nvPr/>
          </p:nvSpPr>
          <p:spPr bwMode="auto">
            <a:xfrm>
              <a:off x="9809163" y="2435225"/>
              <a:ext cx="873125" cy="908050"/>
            </a:xfrm>
            <a:custGeom>
              <a:avLst/>
              <a:gdLst>
                <a:gd name="T0" fmla="*/ 775 w 1652"/>
                <a:gd name="T1" fmla="*/ 495 h 1717"/>
                <a:gd name="T2" fmla="*/ 680 w 1652"/>
                <a:gd name="T3" fmla="*/ 526 h 1717"/>
                <a:gd name="T4" fmla="*/ 597 w 1652"/>
                <a:gd name="T5" fmla="*/ 583 h 1717"/>
                <a:gd name="T6" fmla="*/ 531 w 1652"/>
                <a:gd name="T7" fmla="*/ 661 h 1717"/>
                <a:gd name="T8" fmla="*/ 488 w 1652"/>
                <a:gd name="T9" fmla="*/ 754 h 1717"/>
                <a:gd name="T10" fmla="*/ 472 w 1652"/>
                <a:gd name="T11" fmla="*/ 858 h 1717"/>
                <a:gd name="T12" fmla="*/ 488 w 1652"/>
                <a:gd name="T13" fmla="*/ 962 h 1717"/>
                <a:gd name="T14" fmla="*/ 531 w 1652"/>
                <a:gd name="T15" fmla="*/ 1055 h 1717"/>
                <a:gd name="T16" fmla="*/ 597 w 1652"/>
                <a:gd name="T17" fmla="*/ 1133 h 1717"/>
                <a:gd name="T18" fmla="*/ 680 w 1652"/>
                <a:gd name="T19" fmla="*/ 1190 h 1717"/>
                <a:gd name="T20" fmla="*/ 775 w 1652"/>
                <a:gd name="T21" fmla="*/ 1222 h 1717"/>
                <a:gd name="T22" fmla="*/ 878 w 1652"/>
                <a:gd name="T23" fmla="*/ 1222 h 1717"/>
                <a:gd name="T24" fmla="*/ 973 w 1652"/>
                <a:gd name="T25" fmla="*/ 1190 h 1717"/>
                <a:gd name="T26" fmla="*/ 1055 w 1652"/>
                <a:gd name="T27" fmla="*/ 1133 h 1717"/>
                <a:gd name="T28" fmla="*/ 1122 w 1652"/>
                <a:gd name="T29" fmla="*/ 1055 h 1717"/>
                <a:gd name="T30" fmla="*/ 1164 w 1652"/>
                <a:gd name="T31" fmla="*/ 962 h 1717"/>
                <a:gd name="T32" fmla="*/ 1180 w 1652"/>
                <a:gd name="T33" fmla="*/ 858 h 1717"/>
                <a:gd name="T34" fmla="*/ 1164 w 1652"/>
                <a:gd name="T35" fmla="*/ 754 h 1717"/>
                <a:gd name="T36" fmla="*/ 1122 w 1652"/>
                <a:gd name="T37" fmla="*/ 661 h 1717"/>
                <a:gd name="T38" fmla="*/ 1055 w 1652"/>
                <a:gd name="T39" fmla="*/ 583 h 1717"/>
                <a:gd name="T40" fmla="*/ 973 w 1652"/>
                <a:gd name="T41" fmla="*/ 526 h 1717"/>
                <a:gd name="T42" fmla="*/ 878 w 1652"/>
                <a:gd name="T43" fmla="*/ 495 h 1717"/>
                <a:gd name="T44" fmla="*/ 709 w 1652"/>
                <a:gd name="T45" fmla="*/ 0 h 1717"/>
                <a:gd name="T46" fmla="*/ 991 w 1652"/>
                <a:gd name="T47" fmla="*/ 147 h 1717"/>
                <a:gd name="T48" fmla="*/ 1098 w 1652"/>
                <a:gd name="T49" fmla="*/ 187 h 1717"/>
                <a:gd name="T50" fmla="*/ 1204 w 1652"/>
                <a:gd name="T51" fmla="*/ 246 h 1717"/>
                <a:gd name="T52" fmla="*/ 1487 w 1652"/>
                <a:gd name="T53" fmla="*/ 318 h 1717"/>
                <a:gd name="T54" fmla="*/ 1447 w 1652"/>
                <a:gd name="T55" fmla="*/ 521 h 1717"/>
                <a:gd name="T56" fmla="*/ 1492 w 1652"/>
                <a:gd name="T57" fmla="*/ 632 h 1717"/>
                <a:gd name="T58" fmla="*/ 1652 w 1652"/>
                <a:gd name="T59" fmla="*/ 736 h 1717"/>
                <a:gd name="T60" fmla="*/ 1511 w 1652"/>
                <a:gd name="T61" fmla="*/ 1029 h 1717"/>
                <a:gd name="T62" fmla="*/ 1472 w 1652"/>
                <a:gd name="T63" fmla="*/ 1140 h 1717"/>
                <a:gd name="T64" fmla="*/ 1416 w 1652"/>
                <a:gd name="T65" fmla="*/ 1250 h 1717"/>
                <a:gd name="T66" fmla="*/ 1346 w 1652"/>
                <a:gd name="T67" fmla="*/ 1544 h 1717"/>
                <a:gd name="T68" fmla="*/ 1150 w 1652"/>
                <a:gd name="T69" fmla="*/ 1504 h 1717"/>
                <a:gd name="T70" fmla="*/ 1044 w 1652"/>
                <a:gd name="T71" fmla="*/ 1550 h 1717"/>
                <a:gd name="T72" fmla="*/ 944 w 1652"/>
                <a:gd name="T73" fmla="*/ 1717 h 1717"/>
                <a:gd name="T74" fmla="*/ 685 w 1652"/>
                <a:gd name="T75" fmla="*/ 1593 h 1717"/>
                <a:gd name="T76" fmla="*/ 579 w 1652"/>
                <a:gd name="T77" fmla="*/ 1553 h 1717"/>
                <a:gd name="T78" fmla="*/ 472 w 1652"/>
                <a:gd name="T79" fmla="*/ 1494 h 1717"/>
                <a:gd name="T80" fmla="*/ 166 w 1652"/>
                <a:gd name="T81" fmla="*/ 1398 h 1717"/>
                <a:gd name="T82" fmla="*/ 206 w 1652"/>
                <a:gd name="T83" fmla="*/ 1196 h 1717"/>
                <a:gd name="T84" fmla="*/ 161 w 1652"/>
                <a:gd name="T85" fmla="*/ 1085 h 1717"/>
                <a:gd name="T86" fmla="*/ 0 w 1652"/>
                <a:gd name="T87" fmla="*/ 980 h 1717"/>
                <a:gd name="T88" fmla="*/ 119 w 1652"/>
                <a:gd name="T89" fmla="*/ 711 h 1717"/>
                <a:gd name="T90" fmla="*/ 157 w 1652"/>
                <a:gd name="T91" fmla="*/ 600 h 1717"/>
                <a:gd name="T92" fmla="*/ 213 w 1652"/>
                <a:gd name="T93" fmla="*/ 491 h 1717"/>
                <a:gd name="T94" fmla="*/ 307 w 1652"/>
                <a:gd name="T95" fmla="*/ 173 h 1717"/>
                <a:gd name="T96" fmla="*/ 502 w 1652"/>
                <a:gd name="T97" fmla="*/ 213 h 1717"/>
                <a:gd name="T98" fmla="*/ 609 w 1652"/>
                <a:gd name="T99" fmla="*/ 166 h 1717"/>
                <a:gd name="T100" fmla="*/ 709 w 1652"/>
                <a:gd name="T101"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2" h="1717">
                  <a:moveTo>
                    <a:pt x="826" y="491"/>
                  </a:moveTo>
                  <a:lnTo>
                    <a:pt x="775" y="495"/>
                  </a:lnTo>
                  <a:lnTo>
                    <a:pt x="726" y="507"/>
                  </a:lnTo>
                  <a:lnTo>
                    <a:pt x="680" y="526"/>
                  </a:lnTo>
                  <a:lnTo>
                    <a:pt x="636" y="551"/>
                  </a:lnTo>
                  <a:lnTo>
                    <a:pt x="597" y="583"/>
                  </a:lnTo>
                  <a:lnTo>
                    <a:pt x="561" y="620"/>
                  </a:lnTo>
                  <a:lnTo>
                    <a:pt x="531" y="661"/>
                  </a:lnTo>
                  <a:lnTo>
                    <a:pt x="506" y="706"/>
                  </a:lnTo>
                  <a:lnTo>
                    <a:pt x="488" y="754"/>
                  </a:lnTo>
                  <a:lnTo>
                    <a:pt x="477" y="806"/>
                  </a:lnTo>
                  <a:lnTo>
                    <a:pt x="472" y="858"/>
                  </a:lnTo>
                  <a:lnTo>
                    <a:pt x="477" y="911"/>
                  </a:lnTo>
                  <a:lnTo>
                    <a:pt x="488" y="962"/>
                  </a:lnTo>
                  <a:lnTo>
                    <a:pt x="506" y="1010"/>
                  </a:lnTo>
                  <a:lnTo>
                    <a:pt x="531" y="1055"/>
                  </a:lnTo>
                  <a:lnTo>
                    <a:pt x="561" y="1097"/>
                  </a:lnTo>
                  <a:lnTo>
                    <a:pt x="597" y="1133"/>
                  </a:lnTo>
                  <a:lnTo>
                    <a:pt x="636" y="1164"/>
                  </a:lnTo>
                  <a:lnTo>
                    <a:pt x="680" y="1190"/>
                  </a:lnTo>
                  <a:lnTo>
                    <a:pt x="726" y="1210"/>
                  </a:lnTo>
                  <a:lnTo>
                    <a:pt x="775" y="1222"/>
                  </a:lnTo>
                  <a:lnTo>
                    <a:pt x="826" y="1225"/>
                  </a:lnTo>
                  <a:lnTo>
                    <a:pt x="878" y="1222"/>
                  </a:lnTo>
                  <a:lnTo>
                    <a:pt x="926" y="1210"/>
                  </a:lnTo>
                  <a:lnTo>
                    <a:pt x="973" y="1190"/>
                  </a:lnTo>
                  <a:lnTo>
                    <a:pt x="1017" y="1164"/>
                  </a:lnTo>
                  <a:lnTo>
                    <a:pt x="1055" y="1133"/>
                  </a:lnTo>
                  <a:lnTo>
                    <a:pt x="1092" y="1097"/>
                  </a:lnTo>
                  <a:lnTo>
                    <a:pt x="1122" y="1055"/>
                  </a:lnTo>
                  <a:lnTo>
                    <a:pt x="1147" y="1010"/>
                  </a:lnTo>
                  <a:lnTo>
                    <a:pt x="1164" y="962"/>
                  </a:lnTo>
                  <a:lnTo>
                    <a:pt x="1175" y="911"/>
                  </a:lnTo>
                  <a:lnTo>
                    <a:pt x="1180" y="858"/>
                  </a:lnTo>
                  <a:lnTo>
                    <a:pt x="1175" y="806"/>
                  </a:lnTo>
                  <a:lnTo>
                    <a:pt x="1164" y="754"/>
                  </a:lnTo>
                  <a:lnTo>
                    <a:pt x="1147" y="706"/>
                  </a:lnTo>
                  <a:lnTo>
                    <a:pt x="1122" y="661"/>
                  </a:lnTo>
                  <a:lnTo>
                    <a:pt x="1092" y="620"/>
                  </a:lnTo>
                  <a:lnTo>
                    <a:pt x="1055" y="583"/>
                  </a:lnTo>
                  <a:lnTo>
                    <a:pt x="1017" y="551"/>
                  </a:lnTo>
                  <a:lnTo>
                    <a:pt x="973" y="526"/>
                  </a:lnTo>
                  <a:lnTo>
                    <a:pt x="926" y="507"/>
                  </a:lnTo>
                  <a:lnTo>
                    <a:pt x="878" y="495"/>
                  </a:lnTo>
                  <a:lnTo>
                    <a:pt x="826" y="491"/>
                  </a:lnTo>
                  <a:close/>
                  <a:moveTo>
                    <a:pt x="709" y="0"/>
                  </a:moveTo>
                  <a:lnTo>
                    <a:pt x="944" y="0"/>
                  </a:lnTo>
                  <a:lnTo>
                    <a:pt x="991" y="147"/>
                  </a:lnTo>
                  <a:lnTo>
                    <a:pt x="1044" y="166"/>
                  </a:lnTo>
                  <a:lnTo>
                    <a:pt x="1098" y="187"/>
                  </a:lnTo>
                  <a:lnTo>
                    <a:pt x="1150" y="213"/>
                  </a:lnTo>
                  <a:lnTo>
                    <a:pt x="1204" y="246"/>
                  </a:lnTo>
                  <a:lnTo>
                    <a:pt x="1322" y="147"/>
                  </a:lnTo>
                  <a:lnTo>
                    <a:pt x="1487" y="318"/>
                  </a:lnTo>
                  <a:lnTo>
                    <a:pt x="1416" y="465"/>
                  </a:lnTo>
                  <a:lnTo>
                    <a:pt x="1447" y="521"/>
                  </a:lnTo>
                  <a:lnTo>
                    <a:pt x="1472" y="576"/>
                  </a:lnTo>
                  <a:lnTo>
                    <a:pt x="1492" y="632"/>
                  </a:lnTo>
                  <a:lnTo>
                    <a:pt x="1511" y="687"/>
                  </a:lnTo>
                  <a:lnTo>
                    <a:pt x="1652" y="736"/>
                  </a:lnTo>
                  <a:lnTo>
                    <a:pt x="1652" y="980"/>
                  </a:lnTo>
                  <a:lnTo>
                    <a:pt x="1511" y="1029"/>
                  </a:lnTo>
                  <a:lnTo>
                    <a:pt x="1492" y="1085"/>
                  </a:lnTo>
                  <a:lnTo>
                    <a:pt x="1472" y="1140"/>
                  </a:lnTo>
                  <a:lnTo>
                    <a:pt x="1447" y="1196"/>
                  </a:lnTo>
                  <a:lnTo>
                    <a:pt x="1416" y="1250"/>
                  </a:lnTo>
                  <a:lnTo>
                    <a:pt x="1511" y="1372"/>
                  </a:lnTo>
                  <a:lnTo>
                    <a:pt x="1346" y="1544"/>
                  </a:lnTo>
                  <a:lnTo>
                    <a:pt x="1204" y="1471"/>
                  </a:lnTo>
                  <a:lnTo>
                    <a:pt x="1150" y="1504"/>
                  </a:lnTo>
                  <a:lnTo>
                    <a:pt x="1098" y="1528"/>
                  </a:lnTo>
                  <a:lnTo>
                    <a:pt x="1044" y="1550"/>
                  </a:lnTo>
                  <a:lnTo>
                    <a:pt x="991" y="1568"/>
                  </a:lnTo>
                  <a:lnTo>
                    <a:pt x="944" y="1717"/>
                  </a:lnTo>
                  <a:lnTo>
                    <a:pt x="709" y="1717"/>
                  </a:lnTo>
                  <a:lnTo>
                    <a:pt x="685" y="1593"/>
                  </a:lnTo>
                  <a:lnTo>
                    <a:pt x="631" y="1574"/>
                  </a:lnTo>
                  <a:lnTo>
                    <a:pt x="579" y="1553"/>
                  </a:lnTo>
                  <a:lnTo>
                    <a:pt x="526" y="1527"/>
                  </a:lnTo>
                  <a:lnTo>
                    <a:pt x="472" y="1494"/>
                  </a:lnTo>
                  <a:lnTo>
                    <a:pt x="331" y="1568"/>
                  </a:lnTo>
                  <a:lnTo>
                    <a:pt x="166" y="1398"/>
                  </a:lnTo>
                  <a:lnTo>
                    <a:pt x="237" y="1250"/>
                  </a:lnTo>
                  <a:lnTo>
                    <a:pt x="206" y="1196"/>
                  </a:lnTo>
                  <a:lnTo>
                    <a:pt x="181" y="1140"/>
                  </a:lnTo>
                  <a:lnTo>
                    <a:pt x="161" y="1085"/>
                  </a:lnTo>
                  <a:lnTo>
                    <a:pt x="142" y="1029"/>
                  </a:lnTo>
                  <a:lnTo>
                    <a:pt x="0" y="980"/>
                  </a:lnTo>
                  <a:lnTo>
                    <a:pt x="0" y="736"/>
                  </a:lnTo>
                  <a:lnTo>
                    <a:pt x="119" y="711"/>
                  </a:lnTo>
                  <a:lnTo>
                    <a:pt x="137" y="656"/>
                  </a:lnTo>
                  <a:lnTo>
                    <a:pt x="157" y="600"/>
                  </a:lnTo>
                  <a:lnTo>
                    <a:pt x="182" y="546"/>
                  </a:lnTo>
                  <a:lnTo>
                    <a:pt x="213" y="491"/>
                  </a:lnTo>
                  <a:lnTo>
                    <a:pt x="142" y="343"/>
                  </a:lnTo>
                  <a:lnTo>
                    <a:pt x="307" y="173"/>
                  </a:lnTo>
                  <a:lnTo>
                    <a:pt x="448" y="246"/>
                  </a:lnTo>
                  <a:lnTo>
                    <a:pt x="502" y="213"/>
                  </a:lnTo>
                  <a:lnTo>
                    <a:pt x="555" y="187"/>
                  </a:lnTo>
                  <a:lnTo>
                    <a:pt x="609" y="166"/>
                  </a:lnTo>
                  <a:lnTo>
                    <a:pt x="661" y="147"/>
                  </a:lnTo>
                  <a:lnTo>
                    <a:pt x="7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raphic 5">
            <a:extLst>
              <a:ext uri="{FF2B5EF4-FFF2-40B4-BE49-F238E27FC236}">
                <a16:creationId xmlns:a16="http://schemas.microsoft.com/office/drawing/2014/main" id="{FDDFA4D1-9526-4A2E-8E87-B42687B43AE3}"/>
              </a:ext>
            </a:extLst>
          </p:cNvPr>
          <p:cNvSpPr/>
          <p:nvPr/>
        </p:nvSpPr>
        <p:spPr>
          <a:xfrm>
            <a:off x="4117407" y="1595777"/>
            <a:ext cx="3957187" cy="3666446"/>
          </a:xfrm>
          <a:custGeom>
            <a:avLst/>
            <a:gdLst>
              <a:gd name="connsiteX0" fmla="*/ 2663210 w 2965485"/>
              <a:gd name="connsiteY0" fmla="*/ 1499488 h 2961684"/>
              <a:gd name="connsiteX1" fmla="*/ 2687213 w 2965485"/>
              <a:gd name="connsiteY1" fmla="*/ 1461985 h 2961684"/>
              <a:gd name="connsiteX2" fmla="*/ 2946055 w 2965485"/>
              <a:gd name="connsiteY2" fmla="*/ 1332365 h 2961684"/>
              <a:gd name="connsiteX3" fmla="*/ 2965126 w 2965485"/>
              <a:gd name="connsiteY3" fmla="*/ 1295173 h 2961684"/>
              <a:gd name="connsiteX4" fmla="*/ 2905452 w 2965485"/>
              <a:gd name="connsiteY4" fmla="*/ 1020136 h 2961684"/>
              <a:gd name="connsiteX5" fmla="*/ 2872647 w 2965485"/>
              <a:gd name="connsiteY5" fmla="*/ 993499 h 2961684"/>
              <a:gd name="connsiteX6" fmla="*/ 2578289 w 2965485"/>
              <a:gd name="connsiteY6" fmla="*/ 974462 h 2961684"/>
              <a:gd name="connsiteX7" fmla="*/ 2540708 w 2965485"/>
              <a:gd name="connsiteY7" fmla="*/ 949682 h 2961684"/>
              <a:gd name="connsiteX8" fmla="*/ 2500683 w 2965485"/>
              <a:gd name="connsiteY8" fmla="*/ 876083 h 2961684"/>
              <a:gd name="connsiteX9" fmla="*/ 2500864 w 2965485"/>
              <a:gd name="connsiteY9" fmla="*/ 831403 h 2961684"/>
              <a:gd name="connsiteX10" fmla="*/ 2649503 w 2965485"/>
              <a:gd name="connsiteY10" fmla="*/ 580784 h 2961684"/>
              <a:gd name="connsiteX11" fmla="*/ 2645651 w 2965485"/>
              <a:gd name="connsiteY11" fmla="*/ 539005 h 2961684"/>
              <a:gd name="connsiteX12" fmla="*/ 2445370 w 2965485"/>
              <a:gd name="connsiteY12" fmla="*/ 334785 h 2961684"/>
              <a:gd name="connsiteX13" fmla="*/ 2403556 w 2965485"/>
              <a:gd name="connsiteY13" fmla="*/ 329914 h 2961684"/>
              <a:gd name="connsiteX14" fmla="*/ 2147435 w 2965485"/>
              <a:gd name="connsiteY14" fmla="*/ 472040 h 2961684"/>
              <a:gd name="connsiteX15" fmla="*/ 2102608 w 2965485"/>
              <a:gd name="connsiteY15" fmla="*/ 471194 h 2961684"/>
              <a:gd name="connsiteX16" fmla="*/ 2033397 w 2965485"/>
              <a:gd name="connsiteY16" fmla="*/ 431885 h 2961684"/>
              <a:gd name="connsiteX17" fmla="*/ 2009584 w 2965485"/>
              <a:gd name="connsiteY17" fmla="*/ 393830 h 2961684"/>
              <a:gd name="connsiteX18" fmla="*/ 1999047 w 2965485"/>
              <a:gd name="connsiteY18" fmla="*/ 100214 h 2961684"/>
              <a:gd name="connsiteX19" fmla="*/ 1973316 w 2965485"/>
              <a:gd name="connsiteY19" fmla="*/ 66831 h 2961684"/>
              <a:gd name="connsiteX20" fmla="*/ 1695921 w 2965485"/>
              <a:gd name="connsiteY20" fmla="*/ 462 h 2961684"/>
              <a:gd name="connsiteX21" fmla="*/ 1658159 w 2965485"/>
              <a:gd name="connsiteY21" fmla="*/ 18669 h 2961684"/>
              <a:gd name="connsiteX22" fmla="*/ 1520412 w 2965485"/>
              <a:gd name="connsiteY22" fmla="*/ 275076 h 2961684"/>
              <a:gd name="connsiteX23" fmla="*/ 1495053 w 2965485"/>
              <a:gd name="connsiteY23" fmla="*/ 297654 h 2961684"/>
              <a:gd name="connsiteX24" fmla="*/ 1488480 w 2965485"/>
              <a:gd name="connsiteY24" fmla="*/ 297654 h 2961684"/>
              <a:gd name="connsiteX25" fmla="*/ 1395914 w 2965485"/>
              <a:gd name="connsiteY25" fmla="*/ 301618 h 2961684"/>
              <a:gd name="connsiteX26" fmla="*/ 1355293 w 2965485"/>
              <a:gd name="connsiteY26" fmla="*/ 282279 h 2961684"/>
              <a:gd name="connsiteX27" fmla="*/ 1186909 w 2965485"/>
              <a:gd name="connsiteY27" fmla="*/ 39848 h 2961684"/>
              <a:gd name="connsiteX28" fmla="*/ 1147160 w 2965485"/>
              <a:gd name="connsiteY28" fmla="*/ 25484 h 2961684"/>
              <a:gd name="connsiteX29" fmla="*/ 882203 w 2965485"/>
              <a:gd name="connsiteY29" fmla="*/ 114863 h 2961684"/>
              <a:gd name="connsiteX30" fmla="*/ 860187 w 2965485"/>
              <a:gd name="connsiteY30" fmla="*/ 150371 h 2961684"/>
              <a:gd name="connsiteX31" fmla="*/ 882773 w 2965485"/>
              <a:gd name="connsiteY31" fmla="*/ 438528 h 2961684"/>
              <a:gd name="connsiteX32" fmla="*/ 863028 w 2965485"/>
              <a:gd name="connsiteY32" fmla="*/ 478415 h 2961684"/>
              <a:gd name="connsiteX33" fmla="*/ 778789 w 2965485"/>
              <a:gd name="connsiteY33" fmla="*/ 536742 h 2961684"/>
              <a:gd name="connsiteX34" fmla="*/ 734039 w 2965485"/>
              <a:gd name="connsiteY34" fmla="*/ 542279 h 2961684"/>
              <a:gd name="connsiteX35" fmla="*/ 461248 w 2965485"/>
              <a:gd name="connsiteY35" fmla="*/ 429337 h 2961684"/>
              <a:gd name="connsiteX36" fmla="*/ 419970 w 2965485"/>
              <a:gd name="connsiteY36" fmla="*/ 438683 h 2961684"/>
              <a:gd name="connsiteX37" fmla="*/ 249954 w 2965485"/>
              <a:gd name="connsiteY37" fmla="*/ 649510 h 2961684"/>
              <a:gd name="connsiteX38" fmla="*/ 250464 w 2965485"/>
              <a:gd name="connsiteY38" fmla="*/ 691159 h 2961684"/>
              <a:gd name="connsiteX39" fmla="*/ 424419 w 2965485"/>
              <a:gd name="connsiteY39" fmla="*/ 920272 h 2961684"/>
              <a:gd name="connsiteX40" fmla="*/ 429204 w 2965485"/>
              <a:gd name="connsiteY40" fmla="*/ 964426 h 2961684"/>
              <a:gd name="connsiteX41" fmla="*/ 381897 w 2965485"/>
              <a:gd name="connsiteY41" fmla="*/ 1077678 h 2961684"/>
              <a:gd name="connsiteX42" fmla="*/ 347296 w 2965485"/>
              <a:gd name="connsiteY42" fmla="*/ 1106543 h 2961684"/>
              <a:gd name="connsiteX43" fmla="*/ 57887 w 2965485"/>
              <a:gd name="connsiteY43" fmla="*/ 1158808 h 2961684"/>
              <a:gd name="connsiteX44" fmla="*/ 28313 w 2965485"/>
              <a:gd name="connsiteY44" fmla="*/ 1189004 h 2961684"/>
              <a:gd name="connsiteX45" fmla="*/ 0 w 2965485"/>
              <a:gd name="connsiteY45" fmla="*/ 1473213 h 2961684"/>
              <a:gd name="connsiteX46" fmla="*/ 0 w 2965485"/>
              <a:gd name="connsiteY46" fmla="*/ 1473783 h 2961684"/>
              <a:gd name="connsiteX47" fmla="*/ 24357 w 2965485"/>
              <a:gd name="connsiteY47" fmla="*/ 1483811 h 2961684"/>
              <a:gd name="connsiteX48" fmla="*/ 294436 w 2965485"/>
              <a:gd name="connsiteY48" fmla="*/ 1582458 h 2961684"/>
              <a:gd name="connsiteX49" fmla="*/ 322430 w 2965485"/>
              <a:gd name="connsiteY49" fmla="*/ 1616998 h 2961684"/>
              <a:gd name="connsiteX50" fmla="*/ 347746 w 2965485"/>
              <a:gd name="connsiteY50" fmla="*/ 1755039 h 2961684"/>
              <a:gd name="connsiteX51" fmla="*/ 334531 w 2965485"/>
              <a:gd name="connsiteY51" fmla="*/ 1797966 h 2961684"/>
              <a:gd name="connsiteX52" fmla="*/ 120620 w 2965485"/>
              <a:gd name="connsiteY52" fmla="*/ 1997185 h 2961684"/>
              <a:gd name="connsiteX53" fmla="*/ 112354 w 2965485"/>
              <a:gd name="connsiteY53" fmla="*/ 2038445 h 2961684"/>
              <a:gd name="connsiteX54" fmla="*/ 229017 w 2965485"/>
              <a:gd name="connsiteY54" fmla="*/ 2264639 h 2961684"/>
              <a:gd name="connsiteX55" fmla="*/ 267367 w 2965485"/>
              <a:gd name="connsiteY55" fmla="*/ 2281335 h 2961684"/>
              <a:gd name="connsiteX56" fmla="*/ 549106 w 2965485"/>
              <a:gd name="connsiteY56" fmla="*/ 2218032 h 2961684"/>
              <a:gd name="connsiteX57" fmla="*/ 591533 w 2965485"/>
              <a:gd name="connsiteY57" fmla="*/ 2231774 h 2961684"/>
              <a:gd name="connsiteX58" fmla="*/ 695387 w 2965485"/>
              <a:gd name="connsiteY58" fmla="*/ 2339766 h 2961684"/>
              <a:gd name="connsiteX59" fmla="*/ 707722 w 2965485"/>
              <a:gd name="connsiteY59" fmla="*/ 2382771 h 2961684"/>
              <a:gd name="connsiteX60" fmla="*/ 636015 w 2965485"/>
              <a:gd name="connsiteY60" fmla="*/ 2663897 h 2961684"/>
              <a:gd name="connsiteX61" fmla="*/ 651501 w 2965485"/>
              <a:gd name="connsiteY61" fmla="*/ 2702877 h 2961684"/>
              <a:gd name="connsiteX62" fmla="*/ 871441 w 2965485"/>
              <a:gd name="connsiteY62" fmla="*/ 2826822 h 2961684"/>
              <a:gd name="connsiteX63" fmla="*/ 912831 w 2965485"/>
              <a:gd name="connsiteY63" fmla="*/ 2819938 h 2961684"/>
              <a:gd name="connsiteX64" fmla="*/ 1116844 w 2965485"/>
              <a:gd name="connsiteY64" fmla="*/ 2613127 h 2961684"/>
              <a:gd name="connsiteX65" fmla="*/ 1160065 w 2965485"/>
              <a:gd name="connsiteY65" fmla="*/ 2601406 h 2961684"/>
              <a:gd name="connsiteX66" fmla="*/ 1305128 w 2965485"/>
              <a:gd name="connsiteY66" fmla="*/ 2633649 h 2961684"/>
              <a:gd name="connsiteX67" fmla="*/ 1338822 w 2965485"/>
              <a:gd name="connsiteY67" fmla="*/ 2662791 h 2961684"/>
              <a:gd name="connsiteX68" fmla="*/ 1429850 w 2965485"/>
              <a:gd name="connsiteY68" fmla="*/ 2936153 h 2961684"/>
              <a:gd name="connsiteX69" fmla="*/ 1463941 w 2965485"/>
              <a:gd name="connsiteY69" fmla="*/ 2961468 h 2961684"/>
              <a:gd name="connsiteX70" fmla="*/ 1488454 w 2965485"/>
              <a:gd name="connsiteY70" fmla="*/ 2961685 h 2961684"/>
              <a:gd name="connsiteX71" fmla="*/ 1719337 w 2965485"/>
              <a:gd name="connsiteY71" fmla="*/ 2942941 h 2961684"/>
              <a:gd name="connsiteX72" fmla="*/ 1750362 w 2965485"/>
              <a:gd name="connsiteY72" fmla="*/ 2914223 h 2961684"/>
              <a:gd name="connsiteX73" fmla="*/ 1810616 w 2965485"/>
              <a:gd name="connsiteY73" fmla="*/ 2627862 h 2961684"/>
              <a:gd name="connsiteX74" fmla="*/ 1840527 w 2965485"/>
              <a:gd name="connsiteY74" fmla="*/ 2594289 h 2961684"/>
              <a:gd name="connsiteX75" fmla="*/ 1968151 w 2965485"/>
              <a:gd name="connsiteY75" fmla="*/ 2545903 h 2961684"/>
              <a:gd name="connsiteX76" fmla="*/ 2012158 w 2965485"/>
              <a:gd name="connsiteY76" fmla="*/ 2551984 h 2961684"/>
              <a:gd name="connsiteX77" fmla="*/ 2236036 w 2965485"/>
              <a:gd name="connsiteY77" fmla="*/ 2732339 h 2961684"/>
              <a:gd name="connsiteX78" fmla="*/ 2277651 w 2965485"/>
              <a:gd name="connsiteY78" fmla="*/ 2734040 h 2961684"/>
              <a:gd name="connsiteX79" fmla="*/ 2487813 w 2965485"/>
              <a:gd name="connsiteY79" fmla="*/ 2574665 h 2961684"/>
              <a:gd name="connsiteX80" fmla="*/ 2498376 w 2965485"/>
              <a:gd name="connsiteY80" fmla="*/ 2533716 h 2961684"/>
              <a:gd name="connsiteX81" fmla="*/ 2393572 w 2965485"/>
              <a:gd name="connsiteY81" fmla="*/ 2258472 h 2961684"/>
              <a:gd name="connsiteX82" fmla="*/ 2400421 w 2965485"/>
              <a:gd name="connsiteY82" fmla="*/ 2213929 h 2961684"/>
              <a:gd name="connsiteX83" fmla="*/ 2469804 w 2965485"/>
              <a:gd name="connsiteY83" fmla="*/ 2119351 h 2961684"/>
              <a:gd name="connsiteX84" fmla="*/ 2510140 w 2965485"/>
              <a:gd name="connsiteY84" fmla="*/ 2100694 h 2961684"/>
              <a:gd name="connsiteX85" fmla="*/ 2796579 w 2965485"/>
              <a:gd name="connsiteY85" fmla="*/ 2131443 h 2961684"/>
              <a:gd name="connsiteX86" fmla="*/ 2832596 w 2965485"/>
              <a:gd name="connsiteY86" fmla="*/ 2110411 h 2961684"/>
              <a:gd name="connsiteX87" fmla="*/ 2926423 w 2965485"/>
              <a:gd name="connsiteY87" fmla="*/ 1853832 h 2961684"/>
              <a:gd name="connsiteX88" fmla="*/ 2913147 w 2965485"/>
              <a:gd name="connsiteY88" fmla="*/ 1813669 h 2961684"/>
              <a:gd name="connsiteX89" fmla="*/ 2675432 w 2965485"/>
              <a:gd name="connsiteY89" fmla="*/ 1638237 h 2961684"/>
              <a:gd name="connsiteX90" fmla="*/ 2657043 w 2965485"/>
              <a:gd name="connsiteY90" fmla="*/ 1597055 h 2961684"/>
              <a:gd name="connsiteX91" fmla="*/ 2663210 w 2965485"/>
              <a:gd name="connsiteY91" fmla="*/ 1499488 h 2961684"/>
              <a:gd name="connsiteX92" fmla="*/ 1484653 w 2965485"/>
              <a:gd name="connsiteY92" fmla="*/ 2346209 h 2961684"/>
              <a:gd name="connsiteX93" fmla="*/ 617211 w 2965485"/>
              <a:gd name="connsiteY93" fmla="*/ 1478767 h 2961684"/>
              <a:gd name="connsiteX94" fmla="*/ 1484653 w 2965485"/>
              <a:gd name="connsiteY94" fmla="*/ 611325 h 2961684"/>
              <a:gd name="connsiteX95" fmla="*/ 2352095 w 2965485"/>
              <a:gd name="connsiteY95" fmla="*/ 1478767 h 2961684"/>
              <a:gd name="connsiteX96" fmla="*/ 1484653 w 2965485"/>
              <a:gd name="connsiteY96" fmla="*/ 2346209 h 29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965485" h="2961684">
                <a:moveTo>
                  <a:pt x="2663210" y="1499488"/>
                </a:moveTo>
                <a:cubicBezTo>
                  <a:pt x="2663668" y="1485245"/>
                  <a:pt x="2674465" y="1468368"/>
                  <a:pt x="2687213" y="1461985"/>
                </a:cubicBezTo>
                <a:lnTo>
                  <a:pt x="2946055" y="1332365"/>
                </a:lnTo>
                <a:cubicBezTo>
                  <a:pt x="2958795" y="1325982"/>
                  <a:pt x="2967381" y="1309252"/>
                  <a:pt x="2965126" y="1295173"/>
                </a:cubicBezTo>
                <a:lnTo>
                  <a:pt x="2905452" y="1020136"/>
                </a:lnTo>
                <a:cubicBezTo>
                  <a:pt x="2901634" y="1006403"/>
                  <a:pt x="2886864" y="994423"/>
                  <a:pt x="2872647" y="993499"/>
                </a:cubicBezTo>
                <a:lnTo>
                  <a:pt x="2578289" y="974462"/>
                </a:lnTo>
                <a:cubicBezTo>
                  <a:pt x="2564063" y="973538"/>
                  <a:pt x="2547151" y="962387"/>
                  <a:pt x="2540708" y="949682"/>
                </a:cubicBezTo>
                <a:lnTo>
                  <a:pt x="2500683" y="876083"/>
                </a:lnTo>
                <a:cubicBezTo>
                  <a:pt x="2493514" y="863767"/>
                  <a:pt x="2493592" y="843659"/>
                  <a:pt x="2500864" y="831403"/>
                </a:cubicBezTo>
                <a:lnTo>
                  <a:pt x="2649503" y="580784"/>
                </a:lnTo>
                <a:cubicBezTo>
                  <a:pt x="2656776" y="568527"/>
                  <a:pt x="2655039" y="549724"/>
                  <a:pt x="2645651" y="539005"/>
                </a:cubicBezTo>
                <a:lnTo>
                  <a:pt x="2445370" y="334785"/>
                </a:lnTo>
                <a:cubicBezTo>
                  <a:pt x="2434832" y="325189"/>
                  <a:pt x="2416012" y="322995"/>
                  <a:pt x="2403556" y="329914"/>
                </a:cubicBezTo>
                <a:lnTo>
                  <a:pt x="2147435" y="472040"/>
                </a:lnTo>
                <a:cubicBezTo>
                  <a:pt x="2134971" y="478959"/>
                  <a:pt x="2114804" y="478570"/>
                  <a:pt x="2102608" y="471194"/>
                </a:cubicBezTo>
                <a:lnTo>
                  <a:pt x="2033397" y="431885"/>
                </a:lnTo>
                <a:cubicBezTo>
                  <a:pt x="2020813" y="425200"/>
                  <a:pt x="2010094" y="408072"/>
                  <a:pt x="2009584" y="393830"/>
                </a:cubicBezTo>
                <a:lnTo>
                  <a:pt x="1999047" y="100214"/>
                </a:lnTo>
                <a:cubicBezTo>
                  <a:pt x="1998537" y="85971"/>
                  <a:pt x="1986954" y="70951"/>
                  <a:pt x="1973316" y="66831"/>
                </a:cubicBezTo>
                <a:lnTo>
                  <a:pt x="1695921" y="462"/>
                </a:lnTo>
                <a:cubicBezTo>
                  <a:pt x="1681894" y="-2077"/>
                  <a:pt x="1664905" y="6111"/>
                  <a:pt x="1658159" y="18669"/>
                </a:cubicBezTo>
                <a:lnTo>
                  <a:pt x="1520412" y="275076"/>
                </a:lnTo>
                <a:cubicBezTo>
                  <a:pt x="1513666" y="287634"/>
                  <a:pt x="1502256" y="297792"/>
                  <a:pt x="1495053" y="297654"/>
                </a:cubicBezTo>
                <a:lnTo>
                  <a:pt x="1488480" y="297654"/>
                </a:lnTo>
                <a:cubicBezTo>
                  <a:pt x="1448506" y="297654"/>
                  <a:pt x="1395914" y="301618"/>
                  <a:pt x="1395914" y="301618"/>
                </a:cubicBezTo>
                <a:cubicBezTo>
                  <a:pt x="1381706" y="302689"/>
                  <a:pt x="1363421" y="293991"/>
                  <a:pt x="1355293" y="282279"/>
                </a:cubicBezTo>
                <a:lnTo>
                  <a:pt x="1186909" y="39848"/>
                </a:lnTo>
                <a:cubicBezTo>
                  <a:pt x="1178781" y="28144"/>
                  <a:pt x="1160894" y="21684"/>
                  <a:pt x="1147160" y="25484"/>
                </a:cubicBezTo>
                <a:lnTo>
                  <a:pt x="882203" y="114863"/>
                </a:lnTo>
                <a:cubicBezTo>
                  <a:pt x="868980" y="120183"/>
                  <a:pt x="859073" y="136162"/>
                  <a:pt x="860187" y="150371"/>
                </a:cubicBezTo>
                <a:lnTo>
                  <a:pt x="882773" y="438528"/>
                </a:lnTo>
                <a:cubicBezTo>
                  <a:pt x="883887" y="452736"/>
                  <a:pt x="875000" y="470684"/>
                  <a:pt x="863028" y="478415"/>
                </a:cubicBezTo>
                <a:lnTo>
                  <a:pt x="778789" y="536742"/>
                </a:lnTo>
                <a:cubicBezTo>
                  <a:pt x="767345" y="545233"/>
                  <a:pt x="747211" y="547729"/>
                  <a:pt x="734039" y="542279"/>
                </a:cubicBezTo>
                <a:lnTo>
                  <a:pt x="461248" y="429337"/>
                </a:lnTo>
                <a:cubicBezTo>
                  <a:pt x="448076" y="423887"/>
                  <a:pt x="429506" y="428094"/>
                  <a:pt x="419970" y="438683"/>
                </a:cubicBezTo>
                <a:lnTo>
                  <a:pt x="249954" y="649510"/>
                </a:lnTo>
                <a:cubicBezTo>
                  <a:pt x="241619" y="661067"/>
                  <a:pt x="241844" y="679810"/>
                  <a:pt x="250464" y="691159"/>
                </a:cubicBezTo>
                <a:lnTo>
                  <a:pt x="424419" y="920272"/>
                </a:lnTo>
                <a:cubicBezTo>
                  <a:pt x="433039" y="931621"/>
                  <a:pt x="435189" y="951487"/>
                  <a:pt x="429204" y="964426"/>
                </a:cubicBezTo>
                <a:lnTo>
                  <a:pt x="381897" y="1077678"/>
                </a:lnTo>
                <a:cubicBezTo>
                  <a:pt x="376896" y="1091022"/>
                  <a:pt x="361323" y="1104013"/>
                  <a:pt x="347296" y="1106543"/>
                </a:cubicBezTo>
                <a:lnTo>
                  <a:pt x="57887" y="1158808"/>
                </a:lnTo>
                <a:cubicBezTo>
                  <a:pt x="43860" y="1161338"/>
                  <a:pt x="30559" y="1174925"/>
                  <a:pt x="28313" y="1189004"/>
                </a:cubicBezTo>
                <a:cubicBezTo>
                  <a:pt x="28313" y="1189004"/>
                  <a:pt x="0" y="1366975"/>
                  <a:pt x="0" y="1473213"/>
                </a:cubicBezTo>
                <a:lnTo>
                  <a:pt x="0" y="1473783"/>
                </a:lnTo>
                <a:cubicBezTo>
                  <a:pt x="9" y="1474414"/>
                  <a:pt x="10978" y="1478923"/>
                  <a:pt x="24357" y="1483811"/>
                </a:cubicBezTo>
                <a:lnTo>
                  <a:pt x="294436" y="1582458"/>
                </a:lnTo>
                <a:cubicBezTo>
                  <a:pt x="307824" y="1587346"/>
                  <a:pt x="320417" y="1602893"/>
                  <a:pt x="322430" y="1616998"/>
                </a:cubicBezTo>
                <a:lnTo>
                  <a:pt x="347746" y="1755039"/>
                </a:lnTo>
                <a:cubicBezTo>
                  <a:pt x="350907" y="1768936"/>
                  <a:pt x="344956" y="1788249"/>
                  <a:pt x="334531" y="1797966"/>
                </a:cubicBezTo>
                <a:lnTo>
                  <a:pt x="120620" y="1997185"/>
                </a:lnTo>
                <a:cubicBezTo>
                  <a:pt x="110194" y="2006902"/>
                  <a:pt x="106472" y="2025464"/>
                  <a:pt x="112354" y="2038445"/>
                </a:cubicBezTo>
                <a:lnTo>
                  <a:pt x="229017" y="2264639"/>
                </a:lnTo>
                <a:cubicBezTo>
                  <a:pt x="236204" y="2276947"/>
                  <a:pt x="253461" y="2284461"/>
                  <a:pt x="267367" y="2281335"/>
                </a:cubicBezTo>
                <a:lnTo>
                  <a:pt x="549106" y="2218032"/>
                </a:lnTo>
                <a:cubicBezTo>
                  <a:pt x="563012" y="2214905"/>
                  <a:pt x="582101" y="2221089"/>
                  <a:pt x="591533" y="2231774"/>
                </a:cubicBezTo>
                <a:lnTo>
                  <a:pt x="695387" y="2339766"/>
                </a:lnTo>
                <a:cubicBezTo>
                  <a:pt x="705692" y="2349612"/>
                  <a:pt x="711245" y="2368960"/>
                  <a:pt x="707722" y="2382771"/>
                </a:cubicBezTo>
                <a:lnTo>
                  <a:pt x="636015" y="2663897"/>
                </a:lnTo>
                <a:cubicBezTo>
                  <a:pt x="632491" y="2677708"/>
                  <a:pt x="639461" y="2695250"/>
                  <a:pt x="651501" y="2702877"/>
                </a:cubicBezTo>
                <a:lnTo>
                  <a:pt x="871441" y="2826822"/>
                </a:lnTo>
                <a:cubicBezTo>
                  <a:pt x="884198" y="2833179"/>
                  <a:pt x="902820" y="2830078"/>
                  <a:pt x="912831" y="2819938"/>
                </a:cubicBezTo>
                <a:lnTo>
                  <a:pt x="1116844" y="2613127"/>
                </a:lnTo>
                <a:cubicBezTo>
                  <a:pt x="1126854" y="2602978"/>
                  <a:pt x="1146305" y="2597709"/>
                  <a:pt x="1160065" y="2601406"/>
                </a:cubicBezTo>
                <a:lnTo>
                  <a:pt x="1305128" y="2633649"/>
                </a:lnTo>
                <a:cubicBezTo>
                  <a:pt x="1319155" y="2636154"/>
                  <a:pt x="1334322" y="2649265"/>
                  <a:pt x="1338822" y="2662791"/>
                </a:cubicBezTo>
                <a:lnTo>
                  <a:pt x="1429850" y="2936153"/>
                </a:lnTo>
                <a:cubicBezTo>
                  <a:pt x="1434350" y="2949670"/>
                  <a:pt x="1449690" y="2961062"/>
                  <a:pt x="1463941" y="2961468"/>
                </a:cubicBezTo>
                <a:cubicBezTo>
                  <a:pt x="1463941" y="2961468"/>
                  <a:pt x="1471577" y="2961685"/>
                  <a:pt x="1488454" y="2961685"/>
                </a:cubicBezTo>
                <a:cubicBezTo>
                  <a:pt x="1575958" y="2961685"/>
                  <a:pt x="1719337" y="2942941"/>
                  <a:pt x="1719337" y="2942941"/>
                </a:cubicBezTo>
                <a:cubicBezTo>
                  <a:pt x="1733468" y="2941093"/>
                  <a:pt x="1747434" y="2928172"/>
                  <a:pt x="1750362" y="2914223"/>
                </a:cubicBezTo>
                <a:lnTo>
                  <a:pt x="1810616" y="2627862"/>
                </a:lnTo>
                <a:cubicBezTo>
                  <a:pt x="1813552" y="2613913"/>
                  <a:pt x="1827009" y="2598806"/>
                  <a:pt x="1840527" y="2594289"/>
                </a:cubicBezTo>
                <a:lnTo>
                  <a:pt x="1968151" y="2545903"/>
                </a:lnTo>
                <a:cubicBezTo>
                  <a:pt x="1981262" y="2540306"/>
                  <a:pt x="2001059" y="2543044"/>
                  <a:pt x="2012158" y="2551984"/>
                </a:cubicBezTo>
                <a:lnTo>
                  <a:pt x="2236036" y="2732339"/>
                </a:lnTo>
                <a:cubicBezTo>
                  <a:pt x="2247135" y="2741278"/>
                  <a:pt x="2265861" y="2742047"/>
                  <a:pt x="2277651" y="2734040"/>
                </a:cubicBezTo>
                <a:lnTo>
                  <a:pt x="2487813" y="2574665"/>
                </a:lnTo>
                <a:cubicBezTo>
                  <a:pt x="2498696" y="2565458"/>
                  <a:pt x="2503447" y="2547034"/>
                  <a:pt x="2498376" y="2533716"/>
                </a:cubicBezTo>
                <a:lnTo>
                  <a:pt x="2393572" y="2258472"/>
                </a:lnTo>
                <a:cubicBezTo>
                  <a:pt x="2388502" y="2245153"/>
                  <a:pt x="2391585" y="2225106"/>
                  <a:pt x="2400421" y="2213929"/>
                </a:cubicBezTo>
                <a:lnTo>
                  <a:pt x="2469804" y="2119351"/>
                </a:lnTo>
                <a:cubicBezTo>
                  <a:pt x="2477820" y="2107570"/>
                  <a:pt x="2495967" y="2099166"/>
                  <a:pt x="2510140" y="2100694"/>
                </a:cubicBezTo>
                <a:lnTo>
                  <a:pt x="2796579" y="2131443"/>
                </a:lnTo>
                <a:cubicBezTo>
                  <a:pt x="2810752" y="2132963"/>
                  <a:pt x="2826956" y="2123497"/>
                  <a:pt x="2832596" y="2110411"/>
                </a:cubicBezTo>
                <a:lnTo>
                  <a:pt x="2926423" y="1853832"/>
                </a:lnTo>
                <a:cubicBezTo>
                  <a:pt x="2930586" y="1840203"/>
                  <a:pt x="2924618" y="1822125"/>
                  <a:pt x="2913147" y="1813669"/>
                </a:cubicBezTo>
                <a:lnTo>
                  <a:pt x="2675432" y="1638237"/>
                </a:lnTo>
                <a:cubicBezTo>
                  <a:pt x="2663962" y="1629773"/>
                  <a:pt x="2655687" y="1611246"/>
                  <a:pt x="2657043" y="1597055"/>
                </a:cubicBezTo>
                <a:lnTo>
                  <a:pt x="2663210" y="1499488"/>
                </a:lnTo>
                <a:close/>
                <a:moveTo>
                  <a:pt x="1484653" y="2346209"/>
                </a:moveTo>
                <a:cubicBezTo>
                  <a:pt x="1005587" y="2346209"/>
                  <a:pt x="617211" y="1957851"/>
                  <a:pt x="617211" y="1478767"/>
                </a:cubicBezTo>
                <a:cubicBezTo>
                  <a:pt x="617211" y="999692"/>
                  <a:pt x="1005569" y="611325"/>
                  <a:pt x="1484653" y="611325"/>
                </a:cubicBezTo>
                <a:cubicBezTo>
                  <a:pt x="1963738" y="611325"/>
                  <a:pt x="2352095" y="999683"/>
                  <a:pt x="2352095" y="1478767"/>
                </a:cubicBezTo>
                <a:cubicBezTo>
                  <a:pt x="2352095" y="1957851"/>
                  <a:pt x="1963738" y="2346209"/>
                  <a:pt x="1484653" y="2346209"/>
                </a:cubicBezTo>
                <a:close/>
              </a:path>
            </a:pathLst>
          </a:custGeom>
          <a:solidFill>
            <a:schemeClr val="bg2">
              <a:lumMod val="75000"/>
            </a:schemeClr>
          </a:solidFill>
          <a:ln w="8629" cap="flat">
            <a:solidFill>
              <a:schemeClr val="tx1">
                <a:alpha val="2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04FA0053-4C1D-4660-9B2C-1F15809706A7}"/>
              </a:ext>
            </a:extLst>
          </p:cNvPr>
          <p:cNvGrpSpPr/>
          <p:nvPr/>
        </p:nvGrpSpPr>
        <p:grpSpPr>
          <a:xfrm>
            <a:off x="4442414" y="1902783"/>
            <a:ext cx="3310613" cy="3121868"/>
            <a:chOff x="4802999" y="2172660"/>
            <a:chExt cx="2726915" cy="2649860"/>
          </a:xfrm>
          <a:solidFill>
            <a:schemeClr val="tx1"/>
          </a:solidFill>
        </p:grpSpPr>
        <p:sp>
          <p:nvSpPr>
            <p:cNvPr id="26" name="Freeform: Shape 25">
              <a:extLst>
                <a:ext uri="{FF2B5EF4-FFF2-40B4-BE49-F238E27FC236}">
                  <a16:creationId xmlns:a16="http://schemas.microsoft.com/office/drawing/2014/main" id="{1B1D4798-7B5C-480C-BFD3-9ED61CAFCAB4}"/>
                </a:ext>
              </a:extLst>
            </p:cNvPr>
            <p:cNvSpPr/>
            <p:nvPr/>
          </p:nvSpPr>
          <p:spPr>
            <a:xfrm>
              <a:off x="4802999" y="2172660"/>
              <a:ext cx="1269701" cy="1402283"/>
            </a:xfrm>
            <a:custGeom>
              <a:avLst/>
              <a:gdLst>
                <a:gd name="connsiteX0" fmla="*/ 1144575 w 1144575"/>
                <a:gd name="connsiteY0" fmla="*/ 0 h 1256340"/>
                <a:gd name="connsiteX1" fmla="*/ 979851 w 1144575"/>
                <a:gd name="connsiteY1" fmla="*/ 339331 h 1256340"/>
                <a:gd name="connsiteX2" fmla="*/ 1128375 w 1144575"/>
                <a:gd name="connsiteY2" fmla="*/ 645289 h 1256340"/>
                <a:gd name="connsiteX3" fmla="*/ 1032152 w 1144575"/>
                <a:gd name="connsiteY3" fmla="*/ 673484 h 1256340"/>
                <a:gd name="connsiteX4" fmla="*/ 675522 w 1144575"/>
                <a:gd name="connsiteY4" fmla="*/ 1010116 h 1256340"/>
                <a:gd name="connsiteX5" fmla="*/ 649453 w 1144575"/>
                <a:gd name="connsiteY5" fmla="*/ 1089388 h 1256340"/>
                <a:gd name="connsiteX6" fmla="*/ 305532 w 1144575"/>
                <a:gd name="connsiteY6" fmla="*/ 1256340 h 1256340"/>
                <a:gd name="connsiteX7" fmla="*/ 0 w 1144575"/>
                <a:gd name="connsiteY7" fmla="*/ 1108023 h 1256340"/>
                <a:gd name="connsiteX8" fmla="*/ 16760 w 1144575"/>
                <a:gd name="connsiteY8" fmla="*/ 1001372 h 1256340"/>
                <a:gd name="connsiteX9" fmla="*/ 1030460 w 1144575"/>
                <a:gd name="connsiteY9" fmla="*/ 16913 h 1256340"/>
                <a:gd name="connsiteX10" fmla="*/ 1144575 w 1144575"/>
                <a:gd name="connsiteY10" fmla="*/ 0 h 125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575" h="1256340">
                  <a:moveTo>
                    <a:pt x="1144575" y="0"/>
                  </a:moveTo>
                  <a:lnTo>
                    <a:pt x="979851" y="339331"/>
                  </a:lnTo>
                  <a:lnTo>
                    <a:pt x="1128375" y="645289"/>
                  </a:lnTo>
                  <a:lnTo>
                    <a:pt x="1032152" y="673484"/>
                  </a:lnTo>
                  <a:cubicBezTo>
                    <a:pt x="871802" y="737503"/>
                    <a:pt x="743344" y="858758"/>
                    <a:pt x="675522" y="1010116"/>
                  </a:cubicBezTo>
                  <a:lnTo>
                    <a:pt x="649453" y="1089388"/>
                  </a:lnTo>
                  <a:lnTo>
                    <a:pt x="305532" y="1256340"/>
                  </a:lnTo>
                  <a:lnTo>
                    <a:pt x="0" y="1108023"/>
                  </a:lnTo>
                  <a:lnTo>
                    <a:pt x="16760" y="1001372"/>
                  </a:lnTo>
                  <a:cubicBezTo>
                    <a:pt x="120880" y="507230"/>
                    <a:pt x="521641" y="118029"/>
                    <a:pt x="1030460" y="16913"/>
                  </a:cubicBezTo>
                  <a:lnTo>
                    <a:pt x="1144575" y="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FED6EB8B-B4CF-4B05-91E5-4514719A0758}"/>
                </a:ext>
              </a:extLst>
            </p:cNvPr>
            <p:cNvSpPr/>
            <p:nvPr/>
          </p:nvSpPr>
          <p:spPr>
            <a:xfrm>
              <a:off x="6096000" y="2174913"/>
              <a:ext cx="1433914" cy="1231407"/>
            </a:xfrm>
            <a:custGeom>
              <a:avLst/>
              <a:gdLst>
                <a:gd name="connsiteX0" fmla="*/ 163631 w 1292605"/>
                <a:gd name="connsiteY0" fmla="*/ 0 h 1103248"/>
                <a:gd name="connsiteX1" fmla="*/ 262541 w 1292605"/>
                <a:gd name="connsiteY1" fmla="*/ 14660 h 1103248"/>
                <a:gd name="connsiteX2" fmla="*/ 1276241 w 1292605"/>
                <a:gd name="connsiteY2" fmla="*/ 999119 h 1103248"/>
                <a:gd name="connsiteX3" fmla="*/ 1292605 w 1292605"/>
                <a:gd name="connsiteY3" fmla="*/ 1103248 h 1103248"/>
                <a:gd name="connsiteX4" fmla="*/ 958241 w 1292605"/>
                <a:gd name="connsiteY4" fmla="*/ 940936 h 1103248"/>
                <a:gd name="connsiteX5" fmla="*/ 645412 w 1292605"/>
                <a:gd name="connsiteY5" fmla="*/ 1092795 h 1103248"/>
                <a:gd name="connsiteX6" fmla="*/ 617481 w 1292605"/>
                <a:gd name="connsiteY6" fmla="*/ 1007863 h 1103248"/>
                <a:gd name="connsiteX7" fmla="*/ 260851 w 1292605"/>
                <a:gd name="connsiteY7" fmla="*/ 671231 h 1103248"/>
                <a:gd name="connsiteX8" fmla="*/ 145853 w 1292605"/>
                <a:gd name="connsiteY8" fmla="*/ 637535 h 1103248"/>
                <a:gd name="connsiteX9" fmla="*/ 0 w 1292605"/>
                <a:gd name="connsiteY9" fmla="*/ 337078 h 1103248"/>
                <a:gd name="connsiteX10" fmla="*/ 163631 w 1292605"/>
                <a:gd name="connsiteY10" fmla="*/ 0 h 11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2605" h="1103248">
                  <a:moveTo>
                    <a:pt x="163631" y="0"/>
                  </a:moveTo>
                  <a:lnTo>
                    <a:pt x="262541" y="14660"/>
                  </a:lnTo>
                  <a:cubicBezTo>
                    <a:pt x="771360" y="115776"/>
                    <a:pt x="1172121" y="504977"/>
                    <a:pt x="1276241" y="999119"/>
                  </a:cubicBezTo>
                  <a:lnTo>
                    <a:pt x="1292605" y="1103248"/>
                  </a:lnTo>
                  <a:lnTo>
                    <a:pt x="958241" y="940936"/>
                  </a:lnTo>
                  <a:lnTo>
                    <a:pt x="645412" y="1092795"/>
                  </a:lnTo>
                  <a:lnTo>
                    <a:pt x="617481" y="1007863"/>
                  </a:lnTo>
                  <a:cubicBezTo>
                    <a:pt x="549659" y="856505"/>
                    <a:pt x="421201" y="735250"/>
                    <a:pt x="260851" y="671231"/>
                  </a:cubicBezTo>
                  <a:lnTo>
                    <a:pt x="145853" y="637535"/>
                  </a:lnTo>
                  <a:lnTo>
                    <a:pt x="0" y="337078"/>
                  </a:lnTo>
                  <a:lnTo>
                    <a:pt x="163631" y="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D359CE99-527F-41EF-B22E-FA44E1C8122D}"/>
                </a:ext>
              </a:extLst>
            </p:cNvPr>
            <p:cNvSpPr/>
            <p:nvPr/>
          </p:nvSpPr>
          <p:spPr>
            <a:xfrm>
              <a:off x="6216360" y="3428999"/>
              <a:ext cx="1298536" cy="1393521"/>
            </a:xfrm>
            <a:custGeom>
              <a:avLst/>
              <a:gdLst>
                <a:gd name="connsiteX0" fmla="*/ 837880 w 1170568"/>
                <a:gd name="connsiteY0" fmla="*/ 0 h 1248490"/>
                <a:gd name="connsiteX1" fmla="*/ 1170568 w 1170568"/>
                <a:gd name="connsiteY1" fmla="*/ 161499 h 1248490"/>
                <a:gd name="connsiteX2" fmla="*/ 1155880 w 1170568"/>
                <a:gd name="connsiteY2" fmla="*/ 254967 h 1248490"/>
                <a:gd name="connsiteX3" fmla="*/ 142180 w 1170568"/>
                <a:gd name="connsiteY3" fmla="*/ 1239426 h 1248490"/>
                <a:gd name="connsiteX4" fmla="*/ 81030 w 1170568"/>
                <a:gd name="connsiteY4" fmla="*/ 1248490 h 1248490"/>
                <a:gd name="connsiteX5" fmla="*/ 192790 w 1170568"/>
                <a:gd name="connsiteY5" fmla="*/ 1018262 h 1248490"/>
                <a:gd name="connsiteX6" fmla="*/ 0 w 1170568"/>
                <a:gd name="connsiteY6" fmla="*/ 621113 h 1248490"/>
                <a:gd name="connsiteX7" fmla="*/ 14697 w 1170568"/>
                <a:gd name="connsiteY7" fmla="*/ 619714 h 1248490"/>
                <a:gd name="connsiteX8" fmla="*/ 497120 w 1170568"/>
                <a:gd name="connsiteY8" fmla="*/ 246223 h 1248490"/>
                <a:gd name="connsiteX9" fmla="*/ 528742 w 1170568"/>
                <a:gd name="connsiteY9" fmla="*/ 150067 h 1248490"/>
                <a:gd name="connsiteX10" fmla="*/ 837880 w 1170568"/>
                <a:gd name="connsiteY10" fmla="*/ 0 h 124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0568" h="1248490">
                  <a:moveTo>
                    <a:pt x="837880" y="0"/>
                  </a:moveTo>
                  <a:lnTo>
                    <a:pt x="1170568" y="161499"/>
                  </a:lnTo>
                  <a:lnTo>
                    <a:pt x="1155880" y="254967"/>
                  </a:lnTo>
                  <a:cubicBezTo>
                    <a:pt x="1051760" y="749109"/>
                    <a:pt x="650999" y="1138310"/>
                    <a:pt x="142180" y="1239426"/>
                  </a:cubicBezTo>
                  <a:lnTo>
                    <a:pt x="81030" y="1248490"/>
                  </a:lnTo>
                  <a:lnTo>
                    <a:pt x="192790" y="1018262"/>
                  </a:lnTo>
                  <a:lnTo>
                    <a:pt x="0" y="621113"/>
                  </a:lnTo>
                  <a:lnTo>
                    <a:pt x="14697" y="619714"/>
                  </a:lnTo>
                  <a:cubicBezTo>
                    <a:pt x="232821" y="577582"/>
                    <a:pt x="412342" y="435421"/>
                    <a:pt x="497120" y="246223"/>
                  </a:cubicBezTo>
                  <a:lnTo>
                    <a:pt x="528742" y="150067"/>
                  </a:lnTo>
                  <a:lnTo>
                    <a:pt x="837880" y="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4519527B-C081-49C7-88DF-A886B1E556A7}"/>
                </a:ext>
              </a:extLst>
            </p:cNvPr>
            <p:cNvSpPr/>
            <p:nvPr/>
          </p:nvSpPr>
          <p:spPr>
            <a:xfrm>
              <a:off x="4805807" y="3578057"/>
              <a:ext cx="1431237" cy="1239315"/>
            </a:xfrm>
            <a:custGeom>
              <a:avLst/>
              <a:gdLst>
                <a:gd name="connsiteX0" fmla="*/ 640758 w 1290192"/>
                <a:gd name="connsiteY0" fmla="*/ 0 h 1110333"/>
                <a:gd name="connsiteX1" fmla="*/ 672712 w 1290192"/>
                <a:gd name="connsiteY1" fmla="*/ 97167 h 1110333"/>
                <a:gd name="connsiteX2" fmla="*/ 1029342 w 1290192"/>
                <a:gd name="connsiteY2" fmla="*/ 433799 h 1110333"/>
                <a:gd name="connsiteX3" fmla="*/ 1087036 w 1290192"/>
                <a:gd name="connsiteY3" fmla="*/ 450704 h 1110333"/>
                <a:gd name="connsiteX4" fmla="*/ 1290192 w 1290192"/>
                <a:gd name="connsiteY4" fmla="*/ 869206 h 1110333"/>
                <a:gd name="connsiteX5" fmla="*/ 1173140 w 1290192"/>
                <a:gd name="connsiteY5" fmla="*/ 1110333 h 1110333"/>
                <a:gd name="connsiteX6" fmla="*/ 1156997 w 1290192"/>
                <a:gd name="connsiteY6" fmla="*/ 1109541 h 1110333"/>
                <a:gd name="connsiteX7" fmla="*/ 13950 w 1290192"/>
                <a:gd name="connsiteY7" fmla="*/ 105911 h 1110333"/>
                <a:gd name="connsiteX8" fmla="*/ 0 w 1290192"/>
                <a:gd name="connsiteY8" fmla="*/ 17143 h 1110333"/>
                <a:gd name="connsiteX9" fmla="*/ 302722 w 1290192"/>
                <a:gd name="connsiteY9" fmla="*/ 164095 h 1110333"/>
                <a:gd name="connsiteX10" fmla="*/ 640758 w 1290192"/>
                <a:gd name="connsiteY10" fmla="*/ 0 h 111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0192" h="1110333">
                  <a:moveTo>
                    <a:pt x="640758" y="0"/>
                  </a:moveTo>
                  <a:lnTo>
                    <a:pt x="672712" y="97167"/>
                  </a:lnTo>
                  <a:cubicBezTo>
                    <a:pt x="740534" y="248525"/>
                    <a:pt x="868992" y="369780"/>
                    <a:pt x="1029342" y="433799"/>
                  </a:cubicBezTo>
                  <a:lnTo>
                    <a:pt x="1087036" y="450704"/>
                  </a:lnTo>
                  <a:lnTo>
                    <a:pt x="1290192" y="869206"/>
                  </a:lnTo>
                  <a:lnTo>
                    <a:pt x="1173140" y="1110333"/>
                  </a:lnTo>
                  <a:lnTo>
                    <a:pt x="1156997" y="1109541"/>
                  </a:lnTo>
                  <a:cubicBezTo>
                    <a:pt x="587685" y="1053393"/>
                    <a:pt x="126746" y="641231"/>
                    <a:pt x="13950" y="105911"/>
                  </a:cubicBezTo>
                  <a:lnTo>
                    <a:pt x="0" y="17143"/>
                  </a:lnTo>
                  <a:lnTo>
                    <a:pt x="302722" y="164095"/>
                  </a:lnTo>
                  <a:lnTo>
                    <a:pt x="640758" y="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07B128D3-A309-47A0-9530-3DF69E26988B}"/>
              </a:ext>
            </a:extLst>
          </p:cNvPr>
          <p:cNvGrpSpPr/>
          <p:nvPr/>
        </p:nvGrpSpPr>
        <p:grpSpPr>
          <a:xfrm rot="528906">
            <a:off x="4634447" y="2038435"/>
            <a:ext cx="2923106" cy="2781131"/>
            <a:chOff x="4802999" y="2172660"/>
            <a:chExt cx="2726915" cy="2649860"/>
          </a:xfrm>
        </p:grpSpPr>
        <p:sp>
          <p:nvSpPr>
            <p:cNvPr id="37" name="Freeform: Shape 36">
              <a:extLst>
                <a:ext uri="{FF2B5EF4-FFF2-40B4-BE49-F238E27FC236}">
                  <a16:creationId xmlns:a16="http://schemas.microsoft.com/office/drawing/2014/main" id="{770E42B6-CB5B-46D2-8F88-251EBFA750EC}"/>
                </a:ext>
              </a:extLst>
            </p:cNvPr>
            <p:cNvSpPr/>
            <p:nvPr/>
          </p:nvSpPr>
          <p:spPr>
            <a:xfrm>
              <a:off x="4802999" y="2172660"/>
              <a:ext cx="1269701" cy="1402283"/>
            </a:xfrm>
            <a:custGeom>
              <a:avLst/>
              <a:gdLst>
                <a:gd name="connsiteX0" fmla="*/ 1144575 w 1144575"/>
                <a:gd name="connsiteY0" fmla="*/ 0 h 1256340"/>
                <a:gd name="connsiteX1" fmla="*/ 979851 w 1144575"/>
                <a:gd name="connsiteY1" fmla="*/ 339331 h 1256340"/>
                <a:gd name="connsiteX2" fmla="*/ 1128375 w 1144575"/>
                <a:gd name="connsiteY2" fmla="*/ 645289 h 1256340"/>
                <a:gd name="connsiteX3" fmla="*/ 1032152 w 1144575"/>
                <a:gd name="connsiteY3" fmla="*/ 673484 h 1256340"/>
                <a:gd name="connsiteX4" fmla="*/ 675522 w 1144575"/>
                <a:gd name="connsiteY4" fmla="*/ 1010116 h 1256340"/>
                <a:gd name="connsiteX5" fmla="*/ 649453 w 1144575"/>
                <a:gd name="connsiteY5" fmla="*/ 1089388 h 1256340"/>
                <a:gd name="connsiteX6" fmla="*/ 305532 w 1144575"/>
                <a:gd name="connsiteY6" fmla="*/ 1256340 h 1256340"/>
                <a:gd name="connsiteX7" fmla="*/ 0 w 1144575"/>
                <a:gd name="connsiteY7" fmla="*/ 1108023 h 1256340"/>
                <a:gd name="connsiteX8" fmla="*/ 16760 w 1144575"/>
                <a:gd name="connsiteY8" fmla="*/ 1001372 h 1256340"/>
                <a:gd name="connsiteX9" fmla="*/ 1030460 w 1144575"/>
                <a:gd name="connsiteY9" fmla="*/ 16913 h 1256340"/>
                <a:gd name="connsiteX10" fmla="*/ 1144575 w 1144575"/>
                <a:gd name="connsiteY10" fmla="*/ 0 h 125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575" h="1256340">
                  <a:moveTo>
                    <a:pt x="1144575" y="0"/>
                  </a:moveTo>
                  <a:lnTo>
                    <a:pt x="979851" y="339331"/>
                  </a:lnTo>
                  <a:lnTo>
                    <a:pt x="1128375" y="645289"/>
                  </a:lnTo>
                  <a:lnTo>
                    <a:pt x="1032152" y="673484"/>
                  </a:lnTo>
                  <a:cubicBezTo>
                    <a:pt x="871802" y="737503"/>
                    <a:pt x="743344" y="858758"/>
                    <a:pt x="675522" y="1010116"/>
                  </a:cubicBezTo>
                  <a:lnTo>
                    <a:pt x="649453" y="1089388"/>
                  </a:lnTo>
                  <a:lnTo>
                    <a:pt x="305532" y="1256340"/>
                  </a:lnTo>
                  <a:lnTo>
                    <a:pt x="0" y="1108023"/>
                  </a:lnTo>
                  <a:lnTo>
                    <a:pt x="16760" y="1001372"/>
                  </a:lnTo>
                  <a:cubicBezTo>
                    <a:pt x="120880" y="507230"/>
                    <a:pt x="521641" y="118029"/>
                    <a:pt x="1030460" y="16913"/>
                  </a:cubicBezTo>
                  <a:lnTo>
                    <a:pt x="1144575" y="0"/>
                  </a:lnTo>
                  <a:close/>
                </a:path>
              </a:pathLst>
            </a:cu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EEB265B2-9FFF-4194-80BE-E994FC41688F}"/>
                </a:ext>
              </a:extLst>
            </p:cNvPr>
            <p:cNvSpPr/>
            <p:nvPr/>
          </p:nvSpPr>
          <p:spPr>
            <a:xfrm>
              <a:off x="6096000" y="2174913"/>
              <a:ext cx="1433914" cy="1231407"/>
            </a:xfrm>
            <a:custGeom>
              <a:avLst/>
              <a:gdLst>
                <a:gd name="connsiteX0" fmla="*/ 163631 w 1292605"/>
                <a:gd name="connsiteY0" fmla="*/ 0 h 1103248"/>
                <a:gd name="connsiteX1" fmla="*/ 262541 w 1292605"/>
                <a:gd name="connsiteY1" fmla="*/ 14660 h 1103248"/>
                <a:gd name="connsiteX2" fmla="*/ 1276241 w 1292605"/>
                <a:gd name="connsiteY2" fmla="*/ 999119 h 1103248"/>
                <a:gd name="connsiteX3" fmla="*/ 1292605 w 1292605"/>
                <a:gd name="connsiteY3" fmla="*/ 1103248 h 1103248"/>
                <a:gd name="connsiteX4" fmla="*/ 958241 w 1292605"/>
                <a:gd name="connsiteY4" fmla="*/ 940936 h 1103248"/>
                <a:gd name="connsiteX5" fmla="*/ 645412 w 1292605"/>
                <a:gd name="connsiteY5" fmla="*/ 1092795 h 1103248"/>
                <a:gd name="connsiteX6" fmla="*/ 617481 w 1292605"/>
                <a:gd name="connsiteY6" fmla="*/ 1007863 h 1103248"/>
                <a:gd name="connsiteX7" fmla="*/ 260851 w 1292605"/>
                <a:gd name="connsiteY7" fmla="*/ 671231 h 1103248"/>
                <a:gd name="connsiteX8" fmla="*/ 145853 w 1292605"/>
                <a:gd name="connsiteY8" fmla="*/ 637535 h 1103248"/>
                <a:gd name="connsiteX9" fmla="*/ 0 w 1292605"/>
                <a:gd name="connsiteY9" fmla="*/ 337078 h 1103248"/>
                <a:gd name="connsiteX10" fmla="*/ 163631 w 1292605"/>
                <a:gd name="connsiteY10" fmla="*/ 0 h 11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2605" h="1103248">
                  <a:moveTo>
                    <a:pt x="163631" y="0"/>
                  </a:moveTo>
                  <a:lnTo>
                    <a:pt x="262541" y="14660"/>
                  </a:lnTo>
                  <a:cubicBezTo>
                    <a:pt x="771360" y="115776"/>
                    <a:pt x="1172121" y="504977"/>
                    <a:pt x="1276241" y="999119"/>
                  </a:cubicBezTo>
                  <a:lnTo>
                    <a:pt x="1292605" y="1103248"/>
                  </a:lnTo>
                  <a:lnTo>
                    <a:pt x="958241" y="940936"/>
                  </a:lnTo>
                  <a:lnTo>
                    <a:pt x="645412" y="1092795"/>
                  </a:lnTo>
                  <a:lnTo>
                    <a:pt x="617481" y="1007863"/>
                  </a:lnTo>
                  <a:cubicBezTo>
                    <a:pt x="549659" y="856505"/>
                    <a:pt x="421201" y="735250"/>
                    <a:pt x="260851" y="671231"/>
                  </a:cubicBezTo>
                  <a:lnTo>
                    <a:pt x="145853" y="637535"/>
                  </a:lnTo>
                  <a:lnTo>
                    <a:pt x="0" y="337078"/>
                  </a:lnTo>
                  <a:lnTo>
                    <a:pt x="163631" y="0"/>
                  </a:lnTo>
                  <a:close/>
                </a:path>
              </a:pathLst>
            </a:custGeom>
            <a:gradFill>
              <a:gsLst>
                <a:gs pos="22000">
                  <a:srgbClr val="7030A0"/>
                </a:gs>
                <a:gs pos="100000">
                  <a:srgbClr val="E03EEC"/>
                </a:gs>
              </a:gsLst>
              <a:path path="circle">
                <a:fillToRect l="50000" t="130000" r="50000" b="-30000"/>
              </a:path>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A6910487-1531-4875-B77D-4CD8B0D806B5}"/>
                </a:ext>
              </a:extLst>
            </p:cNvPr>
            <p:cNvSpPr/>
            <p:nvPr/>
          </p:nvSpPr>
          <p:spPr>
            <a:xfrm>
              <a:off x="6216360" y="3428999"/>
              <a:ext cx="1298536" cy="1393521"/>
            </a:xfrm>
            <a:custGeom>
              <a:avLst/>
              <a:gdLst>
                <a:gd name="connsiteX0" fmla="*/ 837880 w 1170568"/>
                <a:gd name="connsiteY0" fmla="*/ 0 h 1248490"/>
                <a:gd name="connsiteX1" fmla="*/ 1170568 w 1170568"/>
                <a:gd name="connsiteY1" fmla="*/ 161499 h 1248490"/>
                <a:gd name="connsiteX2" fmla="*/ 1155880 w 1170568"/>
                <a:gd name="connsiteY2" fmla="*/ 254967 h 1248490"/>
                <a:gd name="connsiteX3" fmla="*/ 142180 w 1170568"/>
                <a:gd name="connsiteY3" fmla="*/ 1239426 h 1248490"/>
                <a:gd name="connsiteX4" fmla="*/ 81030 w 1170568"/>
                <a:gd name="connsiteY4" fmla="*/ 1248490 h 1248490"/>
                <a:gd name="connsiteX5" fmla="*/ 192790 w 1170568"/>
                <a:gd name="connsiteY5" fmla="*/ 1018262 h 1248490"/>
                <a:gd name="connsiteX6" fmla="*/ 0 w 1170568"/>
                <a:gd name="connsiteY6" fmla="*/ 621113 h 1248490"/>
                <a:gd name="connsiteX7" fmla="*/ 14697 w 1170568"/>
                <a:gd name="connsiteY7" fmla="*/ 619714 h 1248490"/>
                <a:gd name="connsiteX8" fmla="*/ 497120 w 1170568"/>
                <a:gd name="connsiteY8" fmla="*/ 246223 h 1248490"/>
                <a:gd name="connsiteX9" fmla="*/ 528742 w 1170568"/>
                <a:gd name="connsiteY9" fmla="*/ 150067 h 1248490"/>
                <a:gd name="connsiteX10" fmla="*/ 837880 w 1170568"/>
                <a:gd name="connsiteY10" fmla="*/ 0 h 124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0568" h="1248490">
                  <a:moveTo>
                    <a:pt x="837880" y="0"/>
                  </a:moveTo>
                  <a:lnTo>
                    <a:pt x="1170568" y="161499"/>
                  </a:lnTo>
                  <a:lnTo>
                    <a:pt x="1155880" y="254967"/>
                  </a:lnTo>
                  <a:cubicBezTo>
                    <a:pt x="1051760" y="749109"/>
                    <a:pt x="650999" y="1138310"/>
                    <a:pt x="142180" y="1239426"/>
                  </a:cubicBezTo>
                  <a:lnTo>
                    <a:pt x="81030" y="1248490"/>
                  </a:lnTo>
                  <a:lnTo>
                    <a:pt x="192790" y="1018262"/>
                  </a:lnTo>
                  <a:lnTo>
                    <a:pt x="0" y="621113"/>
                  </a:lnTo>
                  <a:lnTo>
                    <a:pt x="14697" y="619714"/>
                  </a:lnTo>
                  <a:cubicBezTo>
                    <a:pt x="232821" y="577582"/>
                    <a:pt x="412342" y="435421"/>
                    <a:pt x="497120" y="246223"/>
                  </a:cubicBezTo>
                  <a:lnTo>
                    <a:pt x="528742" y="150067"/>
                  </a:lnTo>
                  <a:lnTo>
                    <a:pt x="837880" y="0"/>
                  </a:lnTo>
                  <a:close/>
                </a:path>
              </a:pathLst>
            </a:custGeom>
            <a:gradFill>
              <a:gsLst>
                <a:gs pos="46000">
                  <a:srgbClr val="FFC000"/>
                </a:gs>
                <a:gs pos="100000">
                  <a:srgbClr val="FFFF00"/>
                </a:gs>
              </a:gsLst>
              <a:path path="circle">
                <a:fillToRect l="50000" t="130000" r="50000" b="-30000"/>
              </a:path>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0F3194EC-7829-4253-83C8-411EE185C0D6}"/>
                </a:ext>
              </a:extLst>
            </p:cNvPr>
            <p:cNvSpPr/>
            <p:nvPr/>
          </p:nvSpPr>
          <p:spPr>
            <a:xfrm>
              <a:off x="4805807" y="3578057"/>
              <a:ext cx="1431237" cy="1239315"/>
            </a:xfrm>
            <a:custGeom>
              <a:avLst/>
              <a:gdLst>
                <a:gd name="connsiteX0" fmla="*/ 640758 w 1290192"/>
                <a:gd name="connsiteY0" fmla="*/ 0 h 1110333"/>
                <a:gd name="connsiteX1" fmla="*/ 672712 w 1290192"/>
                <a:gd name="connsiteY1" fmla="*/ 97167 h 1110333"/>
                <a:gd name="connsiteX2" fmla="*/ 1029342 w 1290192"/>
                <a:gd name="connsiteY2" fmla="*/ 433799 h 1110333"/>
                <a:gd name="connsiteX3" fmla="*/ 1087036 w 1290192"/>
                <a:gd name="connsiteY3" fmla="*/ 450704 h 1110333"/>
                <a:gd name="connsiteX4" fmla="*/ 1290192 w 1290192"/>
                <a:gd name="connsiteY4" fmla="*/ 869206 h 1110333"/>
                <a:gd name="connsiteX5" fmla="*/ 1173140 w 1290192"/>
                <a:gd name="connsiteY5" fmla="*/ 1110333 h 1110333"/>
                <a:gd name="connsiteX6" fmla="*/ 1156997 w 1290192"/>
                <a:gd name="connsiteY6" fmla="*/ 1109541 h 1110333"/>
                <a:gd name="connsiteX7" fmla="*/ 13950 w 1290192"/>
                <a:gd name="connsiteY7" fmla="*/ 105911 h 1110333"/>
                <a:gd name="connsiteX8" fmla="*/ 0 w 1290192"/>
                <a:gd name="connsiteY8" fmla="*/ 17143 h 1110333"/>
                <a:gd name="connsiteX9" fmla="*/ 302722 w 1290192"/>
                <a:gd name="connsiteY9" fmla="*/ 164095 h 1110333"/>
                <a:gd name="connsiteX10" fmla="*/ 640758 w 1290192"/>
                <a:gd name="connsiteY10" fmla="*/ 0 h 111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0192" h="1110333">
                  <a:moveTo>
                    <a:pt x="640758" y="0"/>
                  </a:moveTo>
                  <a:lnTo>
                    <a:pt x="672712" y="97167"/>
                  </a:lnTo>
                  <a:cubicBezTo>
                    <a:pt x="740534" y="248525"/>
                    <a:pt x="868992" y="369780"/>
                    <a:pt x="1029342" y="433799"/>
                  </a:cubicBezTo>
                  <a:lnTo>
                    <a:pt x="1087036" y="450704"/>
                  </a:lnTo>
                  <a:lnTo>
                    <a:pt x="1290192" y="869206"/>
                  </a:lnTo>
                  <a:lnTo>
                    <a:pt x="1173140" y="1110333"/>
                  </a:lnTo>
                  <a:lnTo>
                    <a:pt x="1156997" y="1109541"/>
                  </a:lnTo>
                  <a:cubicBezTo>
                    <a:pt x="587685" y="1053393"/>
                    <a:pt x="126746" y="641231"/>
                    <a:pt x="13950" y="105911"/>
                  </a:cubicBezTo>
                  <a:lnTo>
                    <a:pt x="0" y="17143"/>
                  </a:lnTo>
                  <a:lnTo>
                    <a:pt x="302722" y="164095"/>
                  </a:lnTo>
                  <a:lnTo>
                    <a:pt x="640758" y="0"/>
                  </a:lnTo>
                  <a:close/>
                </a:path>
              </a:pathLst>
            </a:custGeom>
            <a:gradFill flip="none" rotWithShape="1">
              <a:gsLst>
                <a:gs pos="46000">
                  <a:srgbClr val="00B0F0"/>
                </a:gs>
                <a:gs pos="100000">
                  <a:srgbClr val="0070C0"/>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 name="Graphic 5">
            <a:extLst>
              <a:ext uri="{FF2B5EF4-FFF2-40B4-BE49-F238E27FC236}">
                <a16:creationId xmlns:a16="http://schemas.microsoft.com/office/drawing/2014/main" id="{96DE88F5-D4E2-49AA-B96D-0125305083BB}"/>
              </a:ext>
            </a:extLst>
          </p:cNvPr>
          <p:cNvSpPr/>
          <p:nvPr/>
        </p:nvSpPr>
        <p:spPr>
          <a:xfrm>
            <a:off x="835896" y="406878"/>
            <a:ext cx="3643181" cy="3469734"/>
          </a:xfrm>
          <a:custGeom>
            <a:avLst/>
            <a:gdLst>
              <a:gd name="connsiteX0" fmla="*/ 2663210 w 2965485"/>
              <a:gd name="connsiteY0" fmla="*/ 1499488 h 2961684"/>
              <a:gd name="connsiteX1" fmla="*/ 2687213 w 2965485"/>
              <a:gd name="connsiteY1" fmla="*/ 1461985 h 2961684"/>
              <a:gd name="connsiteX2" fmla="*/ 2946055 w 2965485"/>
              <a:gd name="connsiteY2" fmla="*/ 1332365 h 2961684"/>
              <a:gd name="connsiteX3" fmla="*/ 2965126 w 2965485"/>
              <a:gd name="connsiteY3" fmla="*/ 1295173 h 2961684"/>
              <a:gd name="connsiteX4" fmla="*/ 2905452 w 2965485"/>
              <a:gd name="connsiteY4" fmla="*/ 1020136 h 2961684"/>
              <a:gd name="connsiteX5" fmla="*/ 2872647 w 2965485"/>
              <a:gd name="connsiteY5" fmla="*/ 993499 h 2961684"/>
              <a:gd name="connsiteX6" fmla="*/ 2578289 w 2965485"/>
              <a:gd name="connsiteY6" fmla="*/ 974462 h 2961684"/>
              <a:gd name="connsiteX7" fmla="*/ 2540708 w 2965485"/>
              <a:gd name="connsiteY7" fmla="*/ 949682 h 2961684"/>
              <a:gd name="connsiteX8" fmla="*/ 2500683 w 2965485"/>
              <a:gd name="connsiteY8" fmla="*/ 876083 h 2961684"/>
              <a:gd name="connsiteX9" fmla="*/ 2500864 w 2965485"/>
              <a:gd name="connsiteY9" fmla="*/ 831403 h 2961684"/>
              <a:gd name="connsiteX10" fmla="*/ 2649503 w 2965485"/>
              <a:gd name="connsiteY10" fmla="*/ 580784 h 2961684"/>
              <a:gd name="connsiteX11" fmla="*/ 2645651 w 2965485"/>
              <a:gd name="connsiteY11" fmla="*/ 539005 h 2961684"/>
              <a:gd name="connsiteX12" fmla="*/ 2445370 w 2965485"/>
              <a:gd name="connsiteY12" fmla="*/ 334785 h 2961684"/>
              <a:gd name="connsiteX13" fmla="*/ 2403556 w 2965485"/>
              <a:gd name="connsiteY13" fmla="*/ 329914 h 2961684"/>
              <a:gd name="connsiteX14" fmla="*/ 2147435 w 2965485"/>
              <a:gd name="connsiteY14" fmla="*/ 472040 h 2961684"/>
              <a:gd name="connsiteX15" fmla="*/ 2102608 w 2965485"/>
              <a:gd name="connsiteY15" fmla="*/ 471194 h 2961684"/>
              <a:gd name="connsiteX16" fmla="*/ 2033397 w 2965485"/>
              <a:gd name="connsiteY16" fmla="*/ 431885 h 2961684"/>
              <a:gd name="connsiteX17" fmla="*/ 2009584 w 2965485"/>
              <a:gd name="connsiteY17" fmla="*/ 393830 h 2961684"/>
              <a:gd name="connsiteX18" fmla="*/ 1999047 w 2965485"/>
              <a:gd name="connsiteY18" fmla="*/ 100214 h 2961684"/>
              <a:gd name="connsiteX19" fmla="*/ 1973316 w 2965485"/>
              <a:gd name="connsiteY19" fmla="*/ 66831 h 2961684"/>
              <a:gd name="connsiteX20" fmla="*/ 1695921 w 2965485"/>
              <a:gd name="connsiteY20" fmla="*/ 462 h 2961684"/>
              <a:gd name="connsiteX21" fmla="*/ 1658159 w 2965485"/>
              <a:gd name="connsiteY21" fmla="*/ 18669 h 2961684"/>
              <a:gd name="connsiteX22" fmla="*/ 1520412 w 2965485"/>
              <a:gd name="connsiteY22" fmla="*/ 275076 h 2961684"/>
              <a:gd name="connsiteX23" fmla="*/ 1495053 w 2965485"/>
              <a:gd name="connsiteY23" fmla="*/ 297654 h 2961684"/>
              <a:gd name="connsiteX24" fmla="*/ 1488480 w 2965485"/>
              <a:gd name="connsiteY24" fmla="*/ 297654 h 2961684"/>
              <a:gd name="connsiteX25" fmla="*/ 1395914 w 2965485"/>
              <a:gd name="connsiteY25" fmla="*/ 301618 h 2961684"/>
              <a:gd name="connsiteX26" fmla="*/ 1355293 w 2965485"/>
              <a:gd name="connsiteY26" fmla="*/ 282279 h 2961684"/>
              <a:gd name="connsiteX27" fmla="*/ 1186909 w 2965485"/>
              <a:gd name="connsiteY27" fmla="*/ 39848 h 2961684"/>
              <a:gd name="connsiteX28" fmla="*/ 1147160 w 2965485"/>
              <a:gd name="connsiteY28" fmla="*/ 25484 h 2961684"/>
              <a:gd name="connsiteX29" fmla="*/ 882203 w 2965485"/>
              <a:gd name="connsiteY29" fmla="*/ 114863 h 2961684"/>
              <a:gd name="connsiteX30" fmla="*/ 860187 w 2965485"/>
              <a:gd name="connsiteY30" fmla="*/ 150371 h 2961684"/>
              <a:gd name="connsiteX31" fmla="*/ 882773 w 2965485"/>
              <a:gd name="connsiteY31" fmla="*/ 438528 h 2961684"/>
              <a:gd name="connsiteX32" fmla="*/ 863028 w 2965485"/>
              <a:gd name="connsiteY32" fmla="*/ 478415 h 2961684"/>
              <a:gd name="connsiteX33" fmla="*/ 778789 w 2965485"/>
              <a:gd name="connsiteY33" fmla="*/ 536742 h 2961684"/>
              <a:gd name="connsiteX34" fmla="*/ 734039 w 2965485"/>
              <a:gd name="connsiteY34" fmla="*/ 542279 h 2961684"/>
              <a:gd name="connsiteX35" fmla="*/ 461248 w 2965485"/>
              <a:gd name="connsiteY35" fmla="*/ 429337 h 2961684"/>
              <a:gd name="connsiteX36" fmla="*/ 419970 w 2965485"/>
              <a:gd name="connsiteY36" fmla="*/ 438683 h 2961684"/>
              <a:gd name="connsiteX37" fmla="*/ 249954 w 2965485"/>
              <a:gd name="connsiteY37" fmla="*/ 649510 h 2961684"/>
              <a:gd name="connsiteX38" fmla="*/ 250464 w 2965485"/>
              <a:gd name="connsiteY38" fmla="*/ 691159 h 2961684"/>
              <a:gd name="connsiteX39" fmla="*/ 424419 w 2965485"/>
              <a:gd name="connsiteY39" fmla="*/ 920272 h 2961684"/>
              <a:gd name="connsiteX40" fmla="*/ 429204 w 2965485"/>
              <a:gd name="connsiteY40" fmla="*/ 964426 h 2961684"/>
              <a:gd name="connsiteX41" fmla="*/ 381897 w 2965485"/>
              <a:gd name="connsiteY41" fmla="*/ 1077678 h 2961684"/>
              <a:gd name="connsiteX42" fmla="*/ 347296 w 2965485"/>
              <a:gd name="connsiteY42" fmla="*/ 1106543 h 2961684"/>
              <a:gd name="connsiteX43" fmla="*/ 57887 w 2965485"/>
              <a:gd name="connsiteY43" fmla="*/ 1158808 h 2961684"/>
              <a:gd name="connsiteX44" fmla="*/ 28313 w 2965485"/>
              <a:gd name="connsiteY44" fmla="*/ 1189004 h 2961684"/>
              <a:gd name="connsiteX45" fmla="*/ 0 w 2965485"/>
              <a:gd name="connsiteY45" fmla="*/ 1473213 h 2961684"/>
              <a:gd name="connsiteX46" fmla="*/ 0 w 2965485"/>
              <a:gd name="connsiteY46" fmla="*/ 1473783 h 2961684"/>
              <a:gd name="connsiteX47" fmla="*/ 24357 w 2965485"/>
              <a:gd name="connsiteY47" fmla="*/ 1483811 h 2961684"/>
              <a:gd name="connsiteX48" fmla="*/ 294436 w 2965485"/>
              <a:gd name="connsiteY48" fmla="*/ 1582458 h 2961684"/>
              <a:gd name="connsiteX49" fmla="*/ 322430 w 2965485"/>
              <a:gd name="connsiteY49" fmla="*/ 1616998 h 2961684"/>
              <a:gd name="connsiteX50" fmla="*/ 347746 w 2965485"/>
              <a:gd name="connsiteY50" fmla="*/ 1755039 h 2961684"/>
              <a:gd name="connsiteX51" fmla="*/ 334531 w 2965485"/>
              <a:gd name="connsiteY51" fmla="*/ 1797966 h 2961684"/>
              <a:gd name="connsiteX52" fmla="*/ 120620 w 2965485"/>
              <a:gd name="connsiteY52" fmla="*/ 1997185 h 2961684"/>
              <a:gd name="connsiteX53" fmla="*/ 112354 w 2965485"/>
              <a:gd name="connsiteY53" fmla="*/ 2038445 h 2961684"/>
              <a:gd name="connsiteX54" fmla="*/ 229017 w 2965485"/>
              <a:gd name="connsiteY54" fmla="*/ 2264639 h 2961684"/>
              <a:gd name="connsiteX55" fmla="*/ 267367 w 2965485"/>
              <a:gd name="connsiteY55" fmla="*/ 2281335 h 2961684"/>
              <a:gd name="connsiteX56" fmla="*/ 549106 w 2965485"/>
              <a:gd name="connsiteY56" fmla="*/ 2218032 h 2961684"/>
              <a:gd name="connsiteX57" fmla="*/ 591533 w 2965485"/>
              <a:gd name="connsiteY57" fmla="*/ 2231774 h 2961684"/>
              <a:gd name="connsiteX58" fmla="*/ 695387 w 2965485"/>
              <a:gd name="connsiteY58" fmla="*/ 2339766 h 2961684"/>
              <a:gd name="connsiteX59" fmla="*/ 707722 w 2965485"/>
              <a:gd name="connsiteY59" fmla="*/ 2382771 h 2961684"/>
              <a:gd name="connsiteX60" fmla="*/ 636015 w 2965485"/>
              <a:gd name="connsiteY60" fmla="*/ 2663897 h 2961684"/>
              <a:gd name="connsiteX61" fmla="*/ 651501 w 2965485"/>
              <a:gd name="connsiteY61" fmla="*/ 2702877 h 2961684"/>
              <a:gd name="connsiteX62" fmla="*/ 871441 w 2965485"/>
              <a:gd name="connsiteY62" fmla="*/ 2826822 h 2961684"/>
              <a:gd name="connsiteX63" fmla="*/ 912831 w 2965485"/>
              <a:gd name="connsiteY63" fmla="*/ 2819938 h 2961684"/>
              <a:gd name="connsiteX64" fmla="*/ 1116844 w 2965485"/>
              <a:gd name="connsiteY64" fmla="*/ 2613127 h 2961684"/>
              <a:gd name="connsiteX65" fmla="*/ 1160065 w 2965485"/>
              <a:gd name="connsiteY65" fmla="*/ 2601406 h 2961684"/>
              <a:gd name="connsiteX66" fmla="*/ 1305128 w 2965485"/>
              <a:gd name="connsiteY66" fmla="*/ 2633649 h 2961684"/>
              <a:gd name="connsiteX67" fmla="*/ 1338822 w 2965485"/>
              <a:gd name="connsiteY67" fmla="*/ 2662791 h 2961684"/>
              <a:gd name="connsiteX68" fmla="*/ 1429850 w 2965485"/>
              <a:gd name="connsiteY68" fmla="*/ 2936153 h 2961684"/>
              <a:gd name="connsiteX69" fmla="*/ 1463941 w 2965485"/>
              <a:gd name="connsiteY69" fmla="*/ 2961468 h 2961684"/>
              <a:gd name="connsiteX70" fmla="*/ 1488454 w 2965485"/>
              <a:gd name="connsiteY70" fmla="*/ 2961685 h 2961684"/>
              <a:gd name="connsiteX71" fmla="*/ 1719337 w 2965485"/>
              <a:gd name="connsiteY71" fmla="*/ 2942941 h 2961684"/>
              <a:gd name="connsiteX72" fmla="*/ 1750362 w 2965485"/>
              <a:gd name="connsiteY72" fmla="*/ 2914223 h 2961684"/>
              <a:gd name="connsiteX73" fmla="*/ 1810616 w 2965485"/>
              <a:gd name="connsiteY73" fmla="*/ 2627862 h 2961684"/>
              <a:gd name="connsiteX74" fmla="*/ 1840527 w 2965485"/>
              <a:gd name="connsiteY74" fmla="*/ 2594289 h 2961684"/>
              <a:gd name="connsiteX75" fmla="*/ 1968151 w 2965485"/>
              <a:gd name="connsiteY75" fmla="*/ 2545903 h 2961684"/>
              <a:gd name="connsiteX76" fmla="*/ 2012158 w 2965485"/>
              <a:gd name="connsiteY76" fmla="*/ 2551984 h 2961684"/>
              <a:gd name="connsiteX77" fmla="*/ 2236036 w 2965485"/>
              <a:gd name="connsiteY77" fmla="*/ 2732339 h 2961684"/>
              <a:gd name="connsiteX78" fmla="*/ 2277651 w 2965485"/>
              <a:gd name="connsiteY78" fmla="*/ 2734040 h 2961684"/>
              <a:gd name="connsiteX79" fmla="*/ 2487813 w 2965485"/>
              <a:gd name="connsiteY79" fmla="*/ 2574665 h 2961684"/>
              <a:gd name="connsiteX80" fmla="*/ 2498376 w 2965485"/>
              <a:gd name="connsiteY80" fmla="*/ 2533716 h 2961684"/>
              <a:gd name="connsiteX81" fmla="*/ 2393572 w 2965485"/>
              <a:gd name="connsiteY81" fmla="*/ 2258472 h 2961684"/>
              <a:gd name="connsiteX82" fmla="*/ 2400421 w 2965485"/>
              <a:gd name="connsiteY82" fmla="*/ 2213929 h 2961684"/>
              <a:gd name="connsiteX83" fmla="*/ 2469804 w 2965485"/>
              <a:gd name="connsiteY83" fmla="*/ 2119351 h 2961684"/>
              <a:gd name="connsiteX84" fmla="*/ 2510140 w 2965485"/>
              <a:gd name="connsiteY84" fmla="*/ 2100694 h 2961684"/>
              <a:gd name="connsiteX85" fmla="*/ 2796579 w 2965485"/>
              <a:gd name="connsiteY85" fmla="*/ 2131443 h 2961684"/>
              <a:gd name="connsiteX86" fmla="*/ 2832596 w 2965485"/>
              <a:gd name="connsiteY86" fmla="*/ 2110411 h 2961684"/>
              <a:gd name="connsiteX87" fmla="*/ 2926423 w 2965485"/>
              <a:gd name="connsiteY87" fmla="*/ 1853832 h 2961684"/>
              <a:gd name="connsiteX88" fmla="*/ 2913147 w 2965485"/>
              <a:gd name="connsiteY88" fmla="*/ 1813669 h 2961684"/>
              <a:gd name="connsiteX89" fmla="*/ 2675432 w 2965485"/>
              <a:gd name="connsiteY89" fmla="*/ 1638237 h 2961684"/>
              <a:gd name="connsiteX90" fmla="*/ 2657043 w 2965485"/>
              <a:gd name="connsiteY90" fmla="*/ 1597055 h 2961684"/>
              <a:gd name="connsiteX91" fmla="*/ 2663210 w 2965485"/>
              <a:gd name="connsiteY91" fmla="*/ 1499488 h 2961684"/>
              <a:gd name="connsiteX92" fmla="*/ 1484653 w 2965485"/>
              <a:gd name="connsiteY92" fmla="*/ 2346209 h 2961684"/>
              <a:gd name="connsiteX93" fmla="*/ 617211 w 2965485"/>
              <a:gd name="connsiteY93" fmla="*/ 1478767 h 2961684"/>
              <a:gd name="connsiteX94" fmla="*/ 1484653 w 2965485"/>
              <a:gd name="connsiteY94" fmla="*/ 611325 h 2961684"/>
              <a:gd name="connsiteX95" fmla="*/ 2352095 w 2965485"/>
              <a:gd name="connsiteY95" fmla="*/ 1478767 h 2961684"/>
              <a:gd name="connsiteX96" fmla="*/ 1484653 w 2965485"/>
              <a:gd name="connsiteY96" fmla="*/ 2346209 h 29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965485" h="2961684">
                <a:moveTo>
                  <a:pt x="2663210" y="1499488"/>
                </a:moveTo>
                <a:cubicBezTo>
                  <a:pt x="2663668" y="1485245"/>
                  <a:pt x="2674465" y="1468368"/>
                  <a:pt x="2687213" y="1461985"/>
                </a:cubicBezTo>
                <a:lnTo>
                  <a:pt x="2946055" y="1332365"/>
                </a:lnTo>
                <a:cubicBezTo>
                  <a:pt x="2958795" y="1325982"/>
                  <a:pt x="2967381" y="1309252"/>
                  <a:pt x="2965126" y="1295173"/>
                </a:cubicBezTo>
                <a:lnTo>
                  <a:pt x="2905452" y="1020136"/>
                </a:lnTo>
                <a:cubicBezTo>
                  <a:pt x="2901634" y="1006403"/>
                  <a:pt x="2886864" y="994423"/>
                  <a:pt x="2872647" y="993499"/>
                </a:cubicBezTo>
                <a:lnTo>
                  <a:pt x="2578289" y="974462"/>
                </a:lnTo>
                <a:cubicBezTo>
                  <a:pt x="2564063" y="973538"/>
                  <a:pt x="2547151" y="962387"/>
                  <a:pt x="2540708" y="949682"/>
                </a:cubicBezTo>
                <a:lnTo>
                  <a:pt x="2500683" y="876083"/>
                </a:lnTo>
                <a:cubicBezTo>
                  <a:pt x="2493514" y="863767"/>
                  <a:pt x="2493592" y="843659"/>
                  <a:pt x="2500864" y="831403"/>
                </a:cubicBezTo>
                <a:lnTo>
                  <a:pt x="2649503" y="580784"/>
                </a:lnTo>
                <a:cubicBezTo>
                  <a:pt x="2656776" y="568527"/>
                  <a:pt x="2655039" y="549724"/>
                  <a:pt x="2645651" y="539005"/>
                </a:cubicBezTo>
                <a:lnTo>
                  <a:pt x="2445370" y="334785"/>
                </a:lnTo>
                <a:cubicBezTo>
                  <a:pt x="2434832" y="325189"/>
                  <a:pt x="2416012" y="322995"/>
                  <a:pt x="2403556" y="329914"/>
                </a:cubicBezTo>
                <a:lnTo>
                  <a:pt x="2147435" y="472040"/>
                </a:lnTo>
                <a:cubicBezTo>
                  <a:pt x="2134971" y="478959"/>
                  <a:pt x="2114804" y="478570"/>
                  <a:pt x="2102608" y="471194"/>
                </a:cubicBezTo>
                <a:lnTo>
                  <a:pt x="2033397" y="431885"/>
                </a:lnTo>
                <a:cubicBezTo>
                  <a:pt x="2020813" y="425200"/>
                  <a:pt x="2010094" y="408072"/>
                  <a:pt x="2009584" y="393830"/>
                </a:cubicBezTo>
                <a:lnTo>
                  <a:pt x="1999047" y="100214"/>
                </a:lnTo>
                <a:cubicBezTo>
                  <a:pt x="1998537" y="85971"/>
                  <a:pt x="1986954" y="70951"/>
                  <a:pt x="1973316" y="66831"/>
                </a:cubicBezTo>
                <a:lnTo>
                  <a:pt x="1695921" y="462"/>
                </a:lnTo>
                <a:cubicBezTo>
                  <a:pt x="1681894" y="-2077"/>
                  <a:pt x="1664905" y="6111"/>
                  <a:pt x="1658159" y="18669"/>
                </a:cubicBezTo>
                <a:lnTo>
                  <a:pt x="1520412" y="275076"/>
                </a:lnTo>
                <a:cubicBezTo>
                  <a:pt x="1513666" y="287634"/>
                  <a:pt x="1502256" y="297792"/>
                  <a:pt x="1495053" y="297654"/>
                </a:cubicBezTo>
                <a:lnTo>
                  <a:pt x="1488480" y="297654"/>
                </a:lnTo>
                <a:cubicBezTo>
                  <a:pt x="1448506" y="297654"/>
                  <a:pt x="1395914" y="301618"/>
                  <a:pt x="1395914" y="301618"/>
                </a:cubicBezTo>
                <a:cubicBezTo>
                  <a:pt x="1381706" y="302689"/>
                  <a:pt x="1363421" y="293991"/>
                  <a:pt x="1355293" y="282279"/>
                </a:cubicBezTo>
                <a:lnTo>
                  <a:pt x="1186909" y="39848"/>
                </a:lnTo>
                <a:cubicBezTo>
                  <a:pt x="1178781" y="28144"/>
                  <a:pt x="1160894" y="21684"/>
                  <a:pt x="1147160" y="25484"/>
                </a:cubicBezTo>
                <a:lnTo>
                  <a:pt x="882203" y="114863"/>
                </a:lnTo>
                <a:cubicBezTo>
                  <a:pt x="868980" y="120183"/>
                  <a:pt x="859073" y="136162"/>
                  <a:pt x="860187" y="150371"/>
                </a:cubicBezTo>
                <a:lnTo>
                  <a:pt x="882773" y="438528"/>
                </a:lnTo>
                <a:cubicBezTo>
                  <a:pt x="883887" y="452736"/>
                  <a:pt x="875000" y="470684"/>
                  <a:pt x="863028" y="478415"/>
                </a:cubicBezTo>
                <a:lnTo>
                  <a:pt x="778789" y="536742"/>
                </a:lnTo>
                <a:cubicBezTo>
                  <a:pt x="767345" y="545233"/>
                  <a:pt x="747211" y="547729"/>
                  <a:pt x="734039" y="542279"/>
                </a:cubicBezTo>
                <a:lnTo>
                  <a:pt x="461248" y="429337"/>
                </a:lnTo>
                <a:cubicBezTo>
                  <a:pt x="448076" y="423887"/>
                  <a:pt x="429506" y="428094"/>
                  <a:pt x="419970" y="438683"/>
                </a:cubicBezTo>
                <a:lnTo>
                  <a:pt x="249954" y="649510"/>
                </a:lnTo>
                <a:cubicBezTo>
                  <a:pt x="241619" y="661067"/>
                  <a:pt x="241844" y="679810"/>
                  <a:pt x="250464" y="691159"/>
                </a:cubicBezTo>
                <a:lnTo>
                  <a:pt x="424419" y="920272"/>
                </a:lnTo>
                <a:cubicBezTo>
                  <a:pt x="433039" y="931621"/>
                  <a:pt x="435189" y="951487"/>
                  <a:pt x="429204" y="964426"/>
                </a:cubicBezTo>
                <a:lnTo>
                  <a:pt x="381897" y="1077678"/>
                </a:lnTo>
                <a:cubicBezTo>
                  <a:pt x="376896" y="1091022"/>
                  <a:pt x="361323" y="1104013"/>
                  <a:pt x="347296" y="1106543"/>
                </a:cubicBezTo>
                <a:lnTo>
                  <a:pt x="57887" y="1158808"/>
                </a:lnTo>
                <a:cubicBezTo>
                  <a:pt x="43860" y="1161338"/>
                  <a:pt x="30559" y="1174925"/>
                  <a:pt x="28313" y="1189004"/>
                </a:cubicBezTo>
                <a:cubicBezTo>
                  <a:pt x="28313" y="1189004"/>
                  <a:pt x="0" y="1366975"/>
                  <a:pt x="0" y="1473213"/>
                </a:cubicBezTo>
                <a:lnTo>
                  <a:pt x="0" y="1473783"/>
                </a:lnTo>
                <a:cubicBezTo>
                  <a:pt x="9" y="1474414"/>
                  <a:pt x="10978" y="1478923"/>
                  <a:pt x="24357" y="1483811"/>
                </a:cubicBezTo>
                <a:lnTo>
                  <a:pt x="294436" y="1582458"/>
                </a:lnTo>
                <a:cubicBezTo>
                  <a:pt x="307824" y="1587346"/>
                  <a:pt x="320417" y="1602893"/>
                  <a:pt x="322430" y="1616998"/>
                </a:cubicBezTo>
                <a:lnTo>
                  <a:pt x="347746" y="1755039"/>
                </a:lnTo>
                <a:cubicBezTo>
                  <a:pt x="350907" y="1768936"/>
                  <a:pt x="344956" y="1788249"/>
                  <a:pt x="334531" y="1797966"/>
                </a:cubicBezTo>
                <a:lnTo>
                  <a:pt x="120620" y="1997185"/>
                </a:lnTo>
                <a:cubicBezTo>
                  <a:pt x="110194" y="2006902"/>
                  <a:pt x="106472" y="2025464"/>
                  <a:pt x="112354" y="2038445"/>
                </a:cubicBezTo>
                <a:lnTo>
                  <a:pt x="229017" y="2264639"/>
                </a:lnTo>
                <a:cubicBezTo>
                  <a:pt x="236204" y="2276947"/>
                  <a:pt x="253461" y="2284461"/>
                  <a:pt x="267367" y="2281335"/>
                </a:cubicBezTo>
                <a:lnTo>
                  <a:pt x="549106" y="2218032"/>
                </a:lnTo>
                <a:cubicBezTo>
                  <a:pt x="563012" y="2214905"/>
                  <a:pt x="582101" y="2221089"/>
                  <a:pt x="591533" y="2231774"/>
                </a:cubicBezTo>
                <a:lnTo>
                  <a:pt x="695387" y="2339766"/>
                </a:lnTo>
                <a:cubicBezTo>
                  <a:pt x="705692" y="2349612"/>
                  <a:pt x="711245" y="2368960"/>
                  <a:pt x="707722" y="2382771"/>
                </a:cubicBezTo>
                <a:lnTo>
                  <a:pt x="636015" y="2663897"/>
                </a:lnTo>
                <a:cubicBezTo>
                  <a:pt x="632491" y="2677708"/>
                  <a:pt x="639461" y="2695250"/>
                  <a:pt x="651501" y="2702877"/>
                </a:cubicBezTo>
                <a:lnTo>
                  <a:pt x="871441" y="2826822"/>
                </a:lnTo>
                <a:cubicBezTo>
                  <a:pt x="884198" y="2833179"/>
                  <a:pt x="902820" y="2830078"/>
                  <a:pt x="912831" y="2819938"/>
                </a:cubicBezTo>
                <a:lnTo>
                  <a:pt x="1116844" y="2613127"/>
                </a:lnTo>
                <a:cubicBezTo>
                  <a:pt x="1126854" y="2602978"/>
                  <a:pt x="1146305" y="2597709"/>
                  <a:pt x="1160065" y="2601406"/>
                </a:cubicBezTo>
                <a:lnTo>
                  <a:pt x="1305128" y="2633649"/>
                </a:lnTo>
                <a:cubicBezTo>
                  <a:pt x="1319155" y="2636154"/>
                  <a:pt x="1334322" y="2649265"/>
                  <a:pt x="1338822" y="2662791"/>
                </a:cubicBezTo>
                <a:lnTo>
                  <a:pt x="1429850" y="2936153"/>
                </a:lnTo>
                <a:cubicBezTo>
                  <a:pt x="1434350" y="2949670"/>
                  <a:pt x="1449690" y="2961062"/>
                  <a:pt x="1463941" y="2961468"/>
                </a:cubicBezTo>
                <a:cubicBezTo>
                  <a:pt x="1463941" y="2961468"/>
                  <a:pt x="1471577" y="2961685"/>
                  <a:pt x="1488454" y="2961685"/>
                </a:cubicBezTo>
                <a:cubicBezTo>
                  <a:pt x="1575958" y="2961685"/>
                  <a:pt x="1719337" y="2942941"/>
                  <a:pt x="1719337" y="2942941"/>
                </a:cubicBezTo>
                <a:cubicBezTo>
                  <a:pt x="1733468" y="2941093"/>
                  <a:pt x="1747434" y="2928172"/>
                  <a:pt x="1750362" y="2914223"/>
                </a:cubicBezTo>
                <a:lnTo>
                  <a:pt x="1810616" y="2627862"/>
                </a:lnTo>
                <a:cubicBezTo>
                  <a:pt x="1813552" y="2613913"/>
                  <a:pt x="1827009" y="2598806"/>
                  <a:pt x="1840527" y="2594289"/>
                </a:cubicBezTo>
                <a:lnTo>
                  <a:pt x="1968151" y="2545903"/>
                </a:lnTo>
                <a:cubicBezTo>
                  <a:pt x="1981262" y="2540306"/>
                  <a:pt x="2001059" y="2543044"/>
                  <a:pt x="2012158" y="2551984"/>
                </a:cubicBezTo>
                <a:lnTo>
                  <a:pt x="2236036" y="2732339"/>
                </a:lnTo>
                <a:cubicBezTo>
                  <a:pt x="2247135" y="2741278"/>
                  <a:pt x="2265861" y="2742047"/>
                  <a:pt x="2277651" y="2734040"/>
                </a:cubicBezTo>
                <a:lnTo>
                  <a:pt x="2487813" y="2574665"/>
                </a:lnTo>
                <a:cubicBezTo>
                  <a:pt x="2498696" y="2565458"/>
                  <a:pt x="2503447" y="2547034"/>
                  <a:pt x="2498376" y="2533716"/>
                </a:cubicBezTo>
                <a:lnTo>
                  <a:pt x="2393572" y="2258472"/>
                </a:lnTo>
                <a:cubicBezTo>
                  <a:pt x="2388502" y="2245153"/>
                  <a:pt x="2391585" y="2225106"/>
                  <a:pt x="2400421" y="2213929"/>
                </a:cubicBezTo>
                <a:lnTo>
                  <a:pt x="2469804" y="2119351"/>
                </a:lnTo>
                <a:cubicBezTo>
                  <a:pt x="2477820" y="2107570"/>
                  <a:pt x="2495967" y="2099166"/>
                  <a:pt x="2510140" y="2100694"/>
                </a:cubicBezTo>
                <a:lnTo>
                  <a:pt x="2796579" y="2131443"/>
                </a:lnTo>
                <a:cubicBezTo>
                  <a:pt x="2810752" y="2132963"/>
                  <a:pt x="2826956" y="2123497"/>
                  <a:pt x="2832596" y="2110411"/>
                </a:cubicBezTo>
                <a:lnTo>
                  <a:pt x="2926423" y="1853832"/>
                </a:lnTo>
                <a:cubicBezTo>
                  <a:pt x="2930586" y="1840203"/>
                  <a:pt x="2924618" y="1822125"/>
                  <a:pt x="2913147" y="1813669"/>
                </a:cubicBezTo>
                <a:lnTo>
                  <a:pt x="2675432" y="1638237"/>
                </a:lnTo>
                <a:cubicBezTo>
                  <a:pt x="2663962" y="1629773"/>
                  <a:pt x="2655687" y="1611246"/>
                  <a:pt x="2657043" y="1597055"/>
                </a:cubicBezTo>
                <a:lnTo>
                  <a:pt x="2663210" y="1499488"/>
                </a:lnTo>
                <a:close/>
                <a:moveTo>
                  <a:pt x="1484653" y="2346209"/>
                </a:moveTo>
                <a:cubicBezTo>
                  <a:pt x="1005587" y="2346209"/>
                  <a:pt x="617211" y="1957851"/>
                  <a:pt x="617211" y="1478767"/>
                </a:cubicBezTo>
                <a:cubicBezTo>
                  <a:pt x="617211" y="999692"/>
                  <a:pt x="1005569" y="611325"/>
                  <a:pt x="1484653" y="611325"/>
                </a:cubicBezTo>
                <a:cubicBezTo>
                  <a:pt x="1963738" y="611325"/>
                  <a:pt x="2352095" y="999683"/>
                  <a:pt x="2352095" y="1478767"/>
                </a:cubicBezTo>
                <a:cubicBezTo>
                  <a:pt x="2352095" y="1957851"/>
                  <a:pt x="1963738" y="2346209"/>
                  <a:pt x="1484653" y="2346209"/>
                </a:cubicBezTo>
                <a:close/>
              </a:path>
            </a:pathLst>
          </a:custGeom>
          <a:solidFill>
            <a:schemeClr val="bg2">
              <a:lumMod val="75000"/>
            </a:schemeClr>
          </a:solidFill>
          <a:ln w="8629" cap="flat">
            <a:solidFill>
              <a:schemeClr val="tx1">
                <a:alpha val="2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Graphic 5">
            <a:extLst>
              <a:ext uri="{FF2B5EF4-FFF2-40B4-BE49-F238E27FC236}">
                <a16:creationId xmlns:a16="http://schemas.microsoft.com/office/drawing/2014/main" id="{952853A9-3234-46D1-8505-84B7D59594B6}"/>
              </a:ext>
            </a:extLst>
          </p:cNvPr>
          <p:cNvSpPr/>
          <p:nvPr/>
        </p:nvSpPr>
        <p:spPr>
          <a:xfrm>
            <a:off x="7473835" y="-91279"/>
            <a:ext cx="3957187" cy="3666446"/>
          </a:xfrm>
          <a:custGeom>
            <a:avLst/>
            <a:gdLst>
              <a:gd name="connsiteX0" fmla="*/ 2663210 w 2965485"/>
              <a:gd name="connsiteY0" fmla="*/ 1499488 h 2961684"/>
              <a:gd name="connsiteX1" fmla="*/ 2687213 w 2965485"/>
              <a:gd name="connsiteY1" fmla="*/ 1461985 h 2961684"/>
              <a:gd name="connsiteX2" fmla="*/ 2946055 w 2965485"/>
              <a:gd name="connsiteY2" fmla="*/ 1332365 h 2961684"/>
              <a:gd name="connsiteX3" fmla="*/ 2965126 w 2965485"/>
              <a:gd name="connsiteY3" fmla="*/ 1295173 h 2961684"/>
              <a:gd name="connsiteX4" fmla="*/ 2905452 w 2965485"/>
              <a:gd name="connsiteY4" fmla="*/ 1020136 h 2961684"/>
              <a:gd name="connsiteX5" fmla="*/ 2872647 w 2965485"/>
              <a:gd name="connsiteY5" fmla="*/ 993499 h 2961684"/>
              <a:gd name="connsiteX6" fmla="*/ 2578289 w 2965485"/>
              <a:gd name="connsiteY6" fmla="*/ 974462 h 2961684"/>
              <a:gd name="connsiteX7" fmla="*/ 2540708 w 2965485"/>
              <a:gd name="connsiteY7" fmla="*/ 949682 h 2961684"/>
              <a:gd name="connsiteX8" fmla="*/ 2500683 w 2965485"/>
              <a:gd name="connsiteY8" fmla="*/ 876083 h 2961684"/>
              <a:gd name="connsiteX9" fmla="*/ 2500864 w 2965485"/>
              <a:gd name="connsiteY9" fmla="*/ 831403 h 2961684"/>
              <a:gd name="connsiteX10" fmla="*/ 2649503 w 2965485"/>
              <a:gd name="connsiteY10" fmla="*/ 580784 h 2961684"/>
              <a:gd name="connsiteX11" fmla="*/ 2645651 w 2965485"/>
              <a:gd name="connsiteY11" fmla="*/ 539005 h 2961684"/>
              <a:gd name="connsiteX12" fmla="*/ 2445370 w 2965485"/>
              <a:gd name="connsiteY12" fmla="*/ 334785 h 2961684"/>
              <a:gd name="connsiteX13" fmla="*/ 2403556 w 2965485"/>
              <a:gd name="connsiteY13" fmla="*/ 329914 h 2961684"/>
              <a:gd name="connsiteX14" fmla="*/ 2147435 w 2965485"/>
              <a:gd name="connsiteY14" fmla="*/ 472040 h 2961684"/>
              <a:gd name="connsiteX15" fmla="*/ 2102608 w 2965485"/>
              <a:gd name="connsiteY15" fmla="*/ 471194 h 2961684"/>
              <a:gd name="connsiteX16" fmla="*/ 2033397 w 2965485"/>
              <a:gd name="connsiteY16" fmla="*/ 431885 h 2961684"/>
              <a:gd name="connsiteX17" fmla="*/ 2009584 w 2965485"/>
              <a:gd name="connsiteY17" fmla="*/ 393830 h 2961684"/>
              <a:gd name="connsiteX18" fmla="*/ 1999047 w 2965485"/>
              <a:gd name="connsiteY18" fmla="*/ 100214 h 2961684"/>
              <a:gd name="connsiteX19" fmla="*/ 1973316 w 2965485"/>
              <a:gd name="connsiteY19" fmla="*/ 66831 h 2961684"/>
              <a:gd name="connsiteX20" fmla="*/ 1695921 w 2965485"/>
              <a:gd name="connsiteY20" fmla="*/ 462 h 2961684"/>
              <a:gd name="connsiteX21" fmla="*/ 1658159 w 2965485"/>
              <a:gd name="connsiteY21" fmla="*/ 18669 h 2961684"/>
              <a:gd name="connsiteX22" fmla="*/ 1520412 w 2965485"/>
              <a:gd name="connsiteY22" fmla="*/ 275076 h 2961684"/>
              <a:gd name="connsiteX23" fmla="*/ 1495053 w 2965485"/>
              <a:gd name="connsiteY23" fmla="*/ 297654 h 2961684"/>
              <a:gd name="connsiteX24" fmla="*/ 1488480 w 2965485"/>
              <a:gd name="connsiteY24" fmla="*/ 297654 h 2961684"/>
              <a:gd name="connsiteX25" fmla="*/ 1395914 w 2965485"/>
              <a:gd name="connsiteY25" fmla="*/ 301618 h 2961684"/>
              <a:gd name="connsiteX26" fmla="*/ 1355293 w 2965485"/>
              <a:gd name="connsiteY26" fmla="*/ 282279 h 2961684"/>
              <a:gd name="connsiteX27" fmla="*/ 1186909 w 2965485"/>
              <a:gd name="connsiteY27" fmla="*/ 39848 h 2961684"/>
              <a:gd name="connsiteX28" fmla="*/ 1147160 w 2965485"/>
              <a:gd name="connsiteY28" fmla="*/ 25484 h 2961684"/>
              <a:gd name="connsiteX29" fmla="*/ 882203 w 2965485"/>
              <a:gd name="connsiteY29" fmla="*/ 114863 h 2961684"/>
              <a:gd name="connsiteX30" fmla="*/ 860187 w 2965485"/>
              <a:gd name="connsiteY30" fmla="*/ 150371 h 2961684"/>
              <a:gd name="connsiteX31" fmla="*/ 882773 w 2965485"/>
              <a:gd name="connsiteY31" fmla="*/ 438528 h 2961684"/>
              <a:gd name="connsiteX32" fmla="*/ 863028 w 2965485"/>
              <a:gd name="connsiteY32" fmla="*/ 478415 h 2961684"/>
              <a:gd name="connsiteX33" fmla="*/ 778789 w 2965485"/>
              <a:gd name="connsiteY33" fmla="*/ 536742 h 2961684"/>
              <a:gd name="connsiteX34" fmla="*/ 734039 w 2965485"/>
              <a:gd name="connsiteY34" fmla="*/ 542279 h 2961684"/>
              <a:gd name="connsiteX35" fmla="*/ 461248 w 2965485"/>
              <a:gd name="connsiteY35" fmla="*/ 429337 h 2961684"/>
              <a:gd name="connsiteX36" fmla="*/ 419970 w 2965485"/>
              <a:gd name="connsiteY36" fmla="*/ 438683 h 2961684"/>
              <a:gd name="connsiteX37" fmla="*/ 249954 w 2965485"/>
              <a:gd name="connsiteY37" fmla="*/ 649510 h 2961684"/>
              <a:gd name="connsiteX38" fmla="*/ 250464 w 2965485"/>
              <a:gd name="connsiteY38" fmla="*/ 691159 h 2961684"/>
              <a:gd name="connsiteX39" fmla="*/ 424419 w 2965485"/>
              <a:gd name="connsiteY39" fmla="*/ 920272 h 2961684"/>
              <a:gd name="connsiteX40" fmla="*/ 429204 w 2965485"/>
              <a:gd name="connsiteY40" fmla="*/ 964426 h 2961684"/>
              <a:gd name="connsiteX41" fmla="*/ 381897 w 2965485"/>
              <a:gd name="connsiteY41" fmla="*/ 1077678 h 2961684"/>
              <a:gd name="connsiteX42" fmla="*/ 347296 w 2965485"/>
              <a:gd name="connsiteY42" fmla="*/ 1106543 h 2961684"/>
              <a:gd name="connsiteX43" fmla="*/ 57887 w 2965485"/>
              <a:gd name="connsiteY43" fmla="*/ 1158808 h 2961684"/>
              <a:gd name="connsiteX44" fmla="*/ 28313 w 2965485"/>
              <a:gd name="connsiteY44" fmla="*/ 1189004 h 2961684"/>
              <a:gd name="connsiteX45" fmla="*/ 0 w 2965485"/>
              <a:gd name="connsiteY45" fmla="*/ 1473213 h 2961684"/>
              <a:gd name="connsiteX46" fmla="*/ 0 w 2965485"/>
              <a:gd name="connsiteY46" fmla="*/ 1473783 h 2961684"/>
              <a:gd name="connsiteX47" fmla="*/ 24357 w 2965485"/>
              <a:gd name="connsiteY47" fmla="*/ 1483811 h 2961684"/>
              <a:gd name="connsiteX48" fmla="*/ 294436 w 2965485"/>
              <a:gd name="connsiteY48" fmla="*/ 1582458 h 2961684"/>
              <a:gd name="connsiteX49" fmla="*/ 322430 w 2965485"/>
              <a:gd name="connsiteY49" fmla="*/ 1616998 h 2961684"/>
              <a:gd name="connsiteX50" fmla="*/ 347746 w 2965485"/>
              <a:gd name="connsiteY50" fmla="*/ 1755039 h 2961684"/>
              <a:gd name="connsiteX51" fmla="*/ 334531 w 2965485"/>
              <a:gd name="connsiteY51" fmla="*/ 1797966 h 2961684"/>
              <a:gd name="connsiteX52" fmla="*/ 120620 w 2965485"/>
              <a:gd name="connsiteY52" fmla="*/ 1997185 h 2961684"/>
              <a:gd name="connsiteX53" fmla="*/ 112354 w 2965485"/>
              <a:gd name="connsiteY53" fmla="*/ 2038445 h 2961684"/>
              <a:gd name="connsiteX54" fmla="*/ 229017 w 2965485"/>
              <a:gd name="connsiteY54" fmla="*/ 2264639 h 2961684"/>
              <a:gd name="connsiteX55" fmla="*/ 267367 w 2965485"/>
              <a:gd name="connsiteY55" fmla="*/ 2281335 h 2961684"/>
              <a:gd name="connsiteX56" fmla="*/ 549106 w 2965485"/>
              <a:gd name="connsiteY56" fmla="*/ 2218032 h 2961684"/>
              <a:gd name="connsiteX57" fmla="*/ 591533 w 2965485"/>
              <a:gd name="connsiteY57" fmla="*/ 2231774 h 2961684"/>
              <a:gd name="connsiteX58" fmla="*/ 695387 w 2965485"/>
              <a:gd name="connsiteY58" fmla="*/ 2339766 h 2961684"/>
              <a:gd name="connsiteX59" fmla="*/ 707722 w 2965485"/>
              <a:gd name="connsiteY59" fmla="*/ 2382771 h 2961684"/>
              <a:gd name="connsiteX60" fmla="*/ 636015 w 2965485"/>
              <a:gd name="connsiteY60" fmla="*/ 2663897 h 2961684"/>
              <a:gd name="connsiteX61" fmla="*/ 651501 w 2965485"/>
              <a:gd name="connsiteY61" fmla="*/ 2702877 h 2961684"/>
              <a:gd name="connsiteX62" fmla="*/ 871441 w 2965485"/>
              <a:gd name="connsiteY62" fmla="*/ 2826822 h 2961684"/>
              <a:gd name="connsiteX63" fmla="*/ 912831 w 2965485"/>
              <a:gd name="connsiteY63" fmla="*/ 2819938 h 2961684"/>
              <a:gd name="connsiteX64" fmla="*/ 1116844 w 2965485"/>
              <a:gd name="connsiteY64" fmla="*/ 2613127 h 2961684"/>
              <a:gd name="connsiteX65" fmla="*/ 1160065 w 2965485"/>
              <a:gd name="connsiteY65" fmla="*/ 2601406 h 2961684"/>
              <a:gd name="connsiteX66" fmla="*/ 1305128 w 2965485"/>
              <a:gd name="connsiteY66" fmla="*/ 2633649 h 2961684"/>
              <a:gd name="connsiteX67" fmla="*/ 1338822 w 2965485"/>
              <a:gd name="connsiteY67" fmla="*/ 2662791 h 2961684"/>
              <a:gd name="connsiteX68" fmla="*/ 1429850 w 2965485"/>
              <a:gd name="connsiteY68" fmla="*/ 2936153 h 2961684"/>
              <a:gd name="connsiteX69" fmla="*/ 1463941 w 2965485"/>
              <a:gd name="connsiteY69" fmla="*/ 2961468 h 2961684"/>
              <a:gd name="connsiteX70" fmla="*/ 1488454 w 2965485"/>
              <a:gd name="connsiteY70" fmla="*/ 2961685 h 2961684"/>
              <a:gd name="connsiteX71" fmla="*/ 1719337 w 2965485"/>
              <a:gd name="connsiteY71" fmla="*/ 2942941 h 2961684"/>
              <a:gd name="connsiteX72" fmla="*/ 1750362 w 2965485"/>
              <a:gd name="connsiteY72" fmla="*/ 2914223 h 2961684"/>
              <a:gd name="connsiteX73" fmla="*/ 1810616 w 2965485"/>
              <a:gd name="connsiteY73" fmla="*/ 2627862 h 2961684"/>
              <a:gd name="connsiteX74" fmla="*/ 1840527 w 2965485"/>
              <a:gd name="connsiteY74" fmla="*/ 2594289 h 2961684"/>
              <a:gd name="connsiteX75" fmla="*/ 1968151 w 2965485"/>
              <a:gd name="connsiteY75" fmla="*/ 2545903 h 2961684"/>
              <a:gd name="connsiteX76" fmla="*/ 2012158 w 2965485"/>
              <a:gd name="connsiteY76" fmla="*/ 2551984 h 2961684"/>
              <a:gd name="connsiteX77" fmla="*/ 2236036 w 2965485"/>
              <a:gd name="connsiteY77" fmla="*/ 2732339 h 2961684"/>
              <a:gd name="connsiteX78" fmla="*/ 2277651 w 2965485"/>
              <a:gd name="connsiteY78" fmla="*/ 2734040 h 2961684"/>
              <a:gd name="connsiteX79" fmla="*/ 2487813 w 2965485"/>
              <a:gd name="connsiteY79" fmla="*/ 2574665 h 2961684"/>
              <a:gd name="connsiteX80" fmla="*/ 2498376 w 2965485"/>
              <a:gd name="connsiteY80" fmla="*/ 2533716 h 2961684"/>
              <a:gd name="connsiteX81" fmla="*/ 2393572 w 2965485"/>
              <a:gd name="connsiteY81" fmla="*/ 2258472 h 2961684"/>
              <a:gd name="connsiteX82" fmla="*/ 2400421 w 2965485"/>
              <a:gd name="connsiteY82" fmla="*/ 2213929 h 2961684"/>
              <a:gd name="connsiteX83" fmla="*/ 2469804 w 2965485"/>
              <a:gd name="connsiteY83" fmla="*/ 2119351 h 2961684"/>
              <a:gd name="connsiteX84" fmla="*/ 2510140 w 2965485"/>
              <a:gd name="connsiteY84" fmla="*/ 2100694 h 2961684"/>
              <a:gd name="connsiteX85" fmla="*/ 2796579 w 2965485"/>
              <a:gd name="connsiteY85" fmla="*/ 2131443 h 2961684"/>
              <a:gd name="connsiteX86" fmla="*/ 2832596 w 2965485"/>
              <a:gd name="connsiteY86" fmla="*/ 2110411 h 2961684"/>
              <a:gd name="connsiteX87" fmla="*/ 2926423 w 2965485"/>
              <a:gd name="connsiteY87" fmla="*/ 1853832 h 2961684"/>
              <a:gd name="connsiteX88" fmla="*/ 2913147 w 2965485"/>
              <a:gd name="connsiteY88" fmla="*/ 1813669 h 2961684"/>
              <a:gd name="connsiteX89" fmla="*/ 2675432 w 2965485"/>
              <a:gd name="connsiteY89" fmla="*/ 1638237 h 2961684"/>
              <a:gd name="connsiteX90" fmla="*/ 2657043 w 2965485"/>
              <a:gd name="connsiteY90" fmla="*/ 1597055 h 2961684"/>
              <a:gd name="connsiteX91" fmla="*/ 2663210 w 2965485"/>
              <a:gd name="connsiteY91" fmla="*/ 1499488 h 2961684"/>
              <a:gd name="connsiteX92" fmla="*/ 1484653 w 2965485"/>
              <a:gd name="connsiteY92" fmla="*/ 2346209 h 2961684"/>
              <a:gd name="connsiteX93" fmla="*/ 617211 w 2965485"/>
              <a:gd name="connsiteY93" fmla="*/ 1478767 h 2961684"/>
              <a:gd name="connsiteX94" fmla="*/ 1484653 w 2965485"/>
              <a:gd name="connsiteY94" fmla="*/ 611325 h 2961684"/>
              <a:gd name="connsiteX95" fmla="*/ 2352095 w 2965485"/>
              <a:gd name="connsiteY95" fmla="*/ 1478767 h 2961684"/>
              <a:gd name="connsiteX96" fmla="*/ 1484653 w 2965485"/>
              <a:gd name="connsiteY96" fmla="*/ 2346209 h 29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965485" h="2961684">
                <a:moveTo>
                  <a:pt x="2663210" y="1499488"/>
                </a:moveTo>
                <a:cubicBezTo>
                  <a:pt x="2663668" y="1485245"/>
                  <a:pt x="2674465" y="1468368"/>
                  <a:pt x="2687213" y="1461985"/>
                </a:cubicBezTo>
                <a:lnTo>
                  <a:pt x="2946055" y="1332365"/>
                </a:lnTo>
                <a:cubicBezTo>
                  <a:pt x="2958795" y="1325982"/>
                  <a:pt x="2967381" y="1309252"/>
                  <a:pt x="2965126" y="1295173"/>
                </a:cubicBezTo>
                <a:lnTo>
                  <a:pt x="2905452" y="1020136"/>
                </a:lnTo>
                <a:cubicBezTo>
                  <a:pt x="2901634" y="1006403"/>
                  <a:pt x="2886864" y="994423"/>
                  <a:pt x="2872647" y="993499"/>
                </a:cubicBezTo>
                <a:lnTo>
                  <a:pt x="2578289" y="974462"/>
                </a:lnTo>
                <a:cubicBezTo>
                  <a:pt x="2564063" y="973538"/>
                  <a:pt x="2547151" y="962387"/>
                  <a:pt x="2540708" y="949682"/>
                </a:cubicBezTo>
                <a:lnTo>
                  <a:pt x="2500683" y="876083"/>
                </a:lnTo>
                <a:cubicBezTo>
                  <a:pt x="2493514" y="863767"/>
                  <a:pt x="2493592" y="843659"/>
                  <a:pt x="2500864" y="831403"/>
                </a:cubicBezTo>
                <a:lnTo>
                  <a:pt x="2649503" y="580784"/>
                </a:lnTo>
                <a:cubicBezTo>
                  <a:pt x="2656776" y="568527"/>
                  <a:pt x="2655039" y="549724"/>
                  <a:pt x="2645651" y="539005"/>
                </a:cubicBezTo>
                <a:lnTo>
                  <a:pt x="2445370" y="334785"/>
                </a:lnTo>
                <a:cubicBezTo>
                  <a:pt x="2434832" y="325189"/>
                  <a:pt x="2416012" y="322995"/>
                  <a:pt x="2403556" y="329914"/>
                </a:cubicBezTo>
                <a:lnTo>
                  <a:pt x="2147435" y="472040"/>
                </a:lnTo>
                <a:cubicBezTo>
                  <a:pt x="2134971" y="478959"/>
                  <a:pt x="2114804" y="478570"/>
                  <a:pt x="2102608" y="471194"/>
                </a:cubicBezTo>
                <a:lnTo>
                  <a:pt x="2033397" y="431885"/>
                </a:lnTo>
                <a:cubicBezTo>
                  <a:pt x="2020813" y="425200"/>
                  <a:pt x="2010094" y="408072"/>
                  <a:pt x="2009584" y="393830"/>
                </a:cubicBezTo>
                <a:lnTo>
                  <a:pt x="1999047" y="100214"/>
                </a:lnTo>
                <a:cubicBezTo>
                  <a:pt x="1998537" y="85971"/>
                  <a:pt x="1986954" y="70951"/>
                  <a:pt x="1973316" y="66831"/>
                </a:cubicBezTo>
                <a:lnTo>
                  <a:pt x="1695921" y="462"/>
                </a:lnTo>
                <a:cubicBezTo>
                  <a:pt x="1681894" y="-2077"/>
                  <a:pt x="1664905" y="6111"/>
                  <a:pt x="1658159" y="18669"/>
                </a:cubicBezTo>
                <a:lnTo>
                  <a:pt x="1520412" y="275076"/>
                </a:lnTo>
                <a:cubicBezTo>
                  <a:pt x="1513666" y="287634"/>
                  <a:pt x="1502256" y="297792"/>
                  <a:pt x="1495053" y="297654"/>
                </a:cubicBezTo>
                <a:lnTo>
                  <a:pt x="1488480" y="297654"/>
                </a:lnTo>
                <a:cubicBezTo>
                  <a:pt x="1448506" y="297654"/>
                  <a:pt x="1395914" y="301618"/>
                  <a:pt x="1395914" y="301618"/>
                </a:cubicBezTo>
                <a:cubicBezTo>
                  <a:pt x="1381706" y="302689"/>
                  <a:pt x="1363421" y="293991"/>
                  <a:pt x="1355293" y="282279"/>
                </a:cubicBezTo>
                <a:lnTo>
                  <a:pt x="1186909" y="39848"/>
                </a:lnTo>
                <a:cubicBezTo>
                  <a:pt x="1178781" y="28144"/>
                  <a:pt x="1160894" y="21684"/>
                  <a:pt x="1147160" y="25484"/>
                </a:cubicBezTo>
                <a:lnTo>
                  <a:pt x="882203" y="114863"/>
                </a:lnTo>
                <a:cubicBezTo>
                  <a:pt x="868980" y="120183"/>
                  <a:pt x="859073" y="136162"/>
                  <a:pt x="860187" y="150371"/>
                </a:cubicBezTo>
                <a:lnTo>
                  <a:pt x="882773" y="438528"/>
                </a:lnTo>
                <a:cubicBezTo>
                  <a:pt x="883887" y="452736"/>
                  <a:pt x="875000" y="470684"/>
                  <a:pt x="863028" y="478415"/>
                </a:cubicBezTo>
                <a:lnTo>
                  <a:pt x="778789" y="536742"/>
                </a:lnTo>
                <a:cubicBezTo>
                  <a:pt x="767345" y="545233"/>
                  <a:pt x="747211" y="547729"/>
                  <a:pt x="734039" y="542279"/>
                </a:cubicBezTo>
                <a:lnTo>
                  <a:pt x="461248" y="429337"/>
                </a:lnTo>
                <a:cubicBezTo>
                  <a:pt x="448076" y="423887"/>
                  <a:pt x="429506" y="428094"/>
                  <a:pt x="419970" y="438683"/>
                </a:cubicBezTo>
                <a:lnTo>
                  <a:pt x="249954" y="649510"/>
                </a:lnTo>
                <a:cubicBezTo>
                  <a:pt x="241619" y="661067"/>
                  <a:pt x="241844" y="679810"/>
                  <a:pt x="250464" y="691159"/>
                </a:cubicBezTo>
                <a:lnTo>
                  <a:pt x="424419" y="920272"/>
                </a:lnTo>
                <a:cubicBezTo>
                  <a:pt x="433039" y="931621"/>
                  <a:pt x="435189" y="951487"/>
                  <a:pt x="429204" y="964426"/>
                </a:cubicBezTo>
                <a:lnTo>
                  <a:pt x="381897" y="1077678"/>
                </a:lnTo>
                <a:cubicBezTo>
                  <a:pt x="376896" y="1091022"/>
                  <a:pt x="361323" y="1104013"/>
                  <a:pt x="347296" y="1106543"/>
                </a:cubicBezTo>
                <a:lnTo>
                  <a:pt x="57887" y="1158808"/>
                </a:lnTo>
                <a:cubicBezTo>
                  <a:pt x="43860" y="1161338"/>
                  <a:pt x="30559" y="1174925"/>
                  <a:pt x="28313" y="1189004"/>
                </a:cubicBezTo>
                <a:cubicBezTo>
                  <a:pt x="28313" y="1189004"/>
                  <a:pt x="0" y="1366975"/>
                  <a:pt x="0" y="1473213"/>
                </a:cubicBezTo>
                <a:lnTo>
                  <a:pt x="0" y="1473783"/>
                </a:lnTo>
                <a:cubicBezTo>
                  <a:pt x="9" y="1474414"/>
                  <a:pt x="10978" y="1478923"/>
                  <a:pt x="24357" y="1483811"/>
                </a:cubicBezTo>
                <a:lnTo>
                  <a:pt x="294436" y="1582458"/>
                </a:lnTo>
                <a:cubicBezTo>
                  <a:pt x="307824" y="1587346"/>
                  <a:pt x="320417" y="1602893"/>
                  <a:pt x="322430" y="1616998"/>
                </a:cubicBezTo>
                <a:lnTo>
                  <a:pt x="347746" y="1755039"/>
                </a:lnTo>
                <a:cubicBezTo>
                  <a:pt x="350907" y="1768936"/>
                  <a:pt x="344956" y="1788249"/>
                  <a:pt x="334531" y="1797966"/>
                </a:cubicBezTo>
                <a:lnTo>
                  <a:pt x="120620" y="1997185"/>
                </a:lnTo>
                <a:cubicBezTo>
                  <a:pt x="110194" y="2006902"/>
                  <a:pt x="106472" y="2025464"/>
                  <a:pt x="112354" y="2038445"/>
                </a:cubicBezTo>
                <a:lnTo>
                  <a:pt x="229017" y="2264639"/>
                </a:lnTo>
                <a:cubicBezTo>
                  <a:pt x="236204" y="2276947"/>
                  <a:pt x="253461" y="2284461"/>
                  <a:pt x="267367" y="2281335"/>
                </a:cubicBezTo>
                <a:lnTo>
                  <a:pt x="549106" y="2218032"/>
                </a:lnTo>
                <a:cubicBezTo>
                  <a:pt x="563012" y="2214905"/>
                  <a:pt x="582101" y="2221089"/>
                  <a:pt x="591533" y="2231774"/>
                </a:cubicBezTo>
                <a:lnTo>
                  <a:pt x="695387" y="2339766"/>
                </a:lnTo>
                <a:cubicBezTo>
                  <a:pt x="705692" y="2349612"/>
                  <a:pt x="711245" y="2368960"/>
                  <a:pt x="707722" y="2382771"/>
                </a:cubicBezTo>
                <a:lnTo>
                  <a:pt x="636015" y="2663897"/>
                </a:lnTo>
                <a:cubicBezTo>
                  <a:pt x="632491" y="2677708"/>
                  <a:pt x="639461" y="2695250"/>
                  <a:pt x="651501" y="2702877"/>
                </a:cubicBezTo>
                <a:lnTo>
                  <a:pt x="871441" y="2826822"/>
                </a:lnTo>
                <a:cubicBezTo>
                  <a:pt x="884198" y="2833179"/>
                  <a:pt x="902820" y="2830078"/>
                  <a:pt x="912831" y="2819938"/>
                </a:cubicBezTo>
                <a:lnTo>
                  <a:pt x="1116844" y="2613127"/>
                </a:lnTo>
                <a:cubicBezTo>
                  <a:pt x="1126854" y="2602978"/>
                  <a:pt x="1146305" y="2597709"/>
                  <a:pt x="1160065" y="2601406"/>
                </a:cubicBezTo>
                <a:lnTo>
                  <a:pt x="1305128" y="2633649"/>
                </a:lnTo>
                <a:cubicBezTo>
                  <a:pt x="1319155" y="2636154"/>
                  <a:pt x="1334322" y="2649265"/>
                  <a:pt x="1338822" y="2662791"/>
                </a:cubicBezTo>
                <a:lnTo>
                  <a:pt x="1429850" y="2936153"/>
                </a:lnTo>
                <a:cubicBezTo>
                  <a:pt x="1434350" y="2949670"/>
                  <a:pt x="1449690" y="2961062"/>
                  <a:pt x="1463941" y="2961468"/>
                </a:cubicBezTo>
                <a:cubicBezTo>
                  <a:pt x="1463941" y="2961468"/>
                  <a:pt x="1471577" y="2961685"/>
                  <a:pt x="1488454" y="2961685"/>
                </a:cubicBezTo>
                <a:cubicBezTo>
                  <a:pt x="1575958" y="2961685"/>
                  <a:pt x="1719337" y="2942941"/>
                  <a:pt x="1719337" y="2942941"/>
                </a:cubicBezTo>
                <a:cubicBezTo>
                  <a:pt x="1733468" y="2941093"/>
                  <a:pt x="1747434" y="2928172"/>
                  <a:pt x="1750362" y="2914223"/>
                </a:cubicBezTo>
                <a:lnTo>
                  <a:pt x="1810616" y="2627862"/>
                </a:lnTo>
                <a:cubicBezTo>
                  <a:pt x="1813552" y="2613913"/>
                  <a:pt x="1827009" y="2598806"/>
                  <a:pt x="1840527" y="2594289"/>
                </a:cubicBezTo>
                <a:lnTo>
                  <a:pt x="1968151" y="2545903"/>
                </a:lnTo>
                <a:cubicBezTo>
                  <a:pt x="1981262" y="2540306"/>
                  <a:pt x="2001059" y="2543044"/>
                  <a:pt x="2012158" y="2551984"/>
                </a:cubicBezTo>
                <a:lnTo>
                  <a:pt x="2236036" y="2732339"/>
                </a:lnTo>
                <a:cubicBezTo>
                  <a:pt x="2247135" y="2741278"/>
                  <a:pt x="2265861" y="2742047"/>
                  <a:pt x="2277651" y="2734040"/>
                </a:cubicBezTo>
                <a:lnTo>
                  <a:pt x="2487813" y="2574665"/>
                </a:lnTo>
                <a:cubicBezTo>
                  <a:pt x="2498696" y="2565458"/>
                  <a:pt x="2503447" y="2547034"/>
                  <a:pt x="2498376" y="2533716"/>
                </a:cubicBezTo>
                <a:lnTo>
                  <a:pt x="2393572" y="2258472"/>
                </a:lnTo>
                <a:cubicBezTo>
                  <a:pt x="2388502" y="2245153"/>
                  <a:pt x="2391585" y="2225106"/>
                  <a:pt x="2400421" y="2213929"/>
                </a:cubicBezTo>
                <a:lnTo>
                  <a:pt x="2469804" y="2119351"/>
                </a:lnTo>
                <a:cubicBezTo>
                  <a:pt x="2477820" y="2107570"/>
                  <a:pt x="2495967" y="2099166"/>
                  <a:pt x="2510140" y="2100694"/>
                </a:cubicBezTo>
                <a:lnTo>
                  <a:pt x="2796579" y="2131443"/>
                </a:lnTo>
                <a:cubicBezTo>
                  <a:pt x="2810752" y="2132963"/>
                  <a:pt x="2826956" y="2123497"/>
                  <a:pt x="2832596" y="2110411"/>
                </a:cubicBezTo>
                <a:lnTo>
                  <a:pt x="2926423" y="1853832"/>
                </a:lnTo>
                <a:cubicBezTo>
                  <a:pt x="2930586" y="1840203"/>
                  <a:pt x="2924618" y="1822125"/>
                  <a:pt x="2913147" y="1813669"/>
                </a:cubicBezTo>
                <a:lnTo>
                  <a:pt x="2675432" y="1638237"/>
                </a:lnTo>
                <a:cubicBezTo>
                  <a:pt x="2663962" y="1629773"/>
                  <a:pt x="2655687" y="1611246"/>
                  <a:pt x="2657043" y="1597055"/>
                </a:cubicBezTo>
                <a:lnTo>
                  <a:pt x="2663210" y="1499488"/>
                </a:lnTo>
                <a:close/>
                <a:moveTo>
                  <a:pt x="1484653" y="2346209"/>
                </a:moveTo>
                <a:cubicBezTo>
                  <a:pt x="1005587" y="2346209"/>
                  <a:pt x="617211" y="1957851"/>
                  <a:pt x="617211" y="1478767"/>
                </a:cubicBezTo>
                <a:cubicBezTo>
                  <a:pt x="617211" y="999692"/>
                  <a:pt x="1005569" y="611325"/>
                  <a:pt x="1484653" y="611325"/>
                </a:cubicBezTo>
                <a:cubicBezTo>
                  <a:pt x="1963738" y="611325"/>
                  <a:pt x="2352095" y="999683"/>
                  <a:pt x="2352095" y="1478767"/>
                </a:cubicBezTo>
                <a:cubicBezTo>
                  <a:pt x="2352095" y="1957851"/>
                  <a:pt x="1963738" y="2346209"/>
                  <a:pt x="1484653" y="2346209"/>
                </a:cubicBezTo>
                <a:close/>
              </a:path>
            </a:pathLst>
          </a:custGeom>
          <a:solidFill>
            <a:schemeClr val="bg2">
              <a:lumMod val="75000"/>
            </a:schemeClr>
          </a:solidFill>
          <a:ln w="8629" cap="flat">
            <a:solidFill>
              <a:schemeClr val="tx1">
                <a:alpha val="2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Graphic 5">
            <a:extLst>
              <a:ext uri="{FF2B5EF4-FFF2-40B4-BE49-F238E27FC236}">
                <a16:creationId xmlns:a16="http://schemas.microsoft.com/office/drawing/2014/main" id="{B3762D8E-D3D3-45F9-9EB1-6591E26A531A}"/>
              </a:ext>
            </a:extLst>
          </p:cNvPr>
          <p:cNvSpPr/>
          <p:nvPr/>
        </p:nvSpPr>
        <p:spPr>
          <a:xfrm>
            <a:off x="7269960" y="3783242"/>
            <a:ext cx="3510787" cy="3410787"/>
          </a:xfrm>
          <a:custGeom>
            <a:avLst/>
            <a:gdLst>
              <a:gd name="connsiteX0" fmla="*/ 2663210 w 2965485"/>
              <a:gd name="connsiteY0" fmla="*/ 1499488 h 2961684"/>
              <a:gd name="connsiteX1" fmla="*/ 2687213 w 2965485"/>
              <a:gd name="connsiteY1" fmla="*/ 1461985 h 2961684"/>
              <a:gd name="connsiteX2" fmla="*/ 2946055 w 2965485"/>
              <a:gd name="connsiteY2" fmla="*/ 1332365 h 2961684"/>
              <a:gd name="connsiteX3" fmla="*/ 2965126 w 2965485"/>
              <a:gd name="connsiteY3" fmla="*/ 1295173 h 2961684"/>
              <a:gd name="connsiteX4" fmla="*/ 2905452 w 2965485"/>
              <a:gd name="connsiteY4" fmla="*/ 1020136 h 2961684"/>
              <a:gd name="connsiteX5" fmla="*/ 2872647 w 2965485"/>
              <a:gd name="connsiteY5" fmla="*/ 993499 h 2961684"/>
              <a:gd name="connsiteX6" fmla="*/ 2578289 w 2965485"/>
              <a:gd name="connsiteY6" fmla="*/ 974462 h 2961684"/>
              <a:gd name="connsiteX7" fmla="*/ 2540708 w 2965485"/>
              <a:gd name="connsiteY7" fmla="*/ 949682 h 2961684"/>
              <a:gd name="connsiteX8" fmla="*/ 2500683 w 2965485"/>
              <a:gd name="connsiteY8" fmla="*/ 876083 h 2961684"/>
              <a:gd name="connsiteX9" fmla="*/ 2500864 w 2965485"/>
              <a:gd name="connsiteY9" fmla="*/ 831403 h 2961684"/>
              <a:gd name="connsiteX10" fmla="*/ 2649503 w 2965485"/>
              <a:gd name="connsiteY10" fmla="*/ 580784 h 2961684"/>
              <a:gd name="connsiteX11" fmla="*/ 2645651 w 2965485"/>
              <a:gd name="connsiteY11" fmla="*/ 539005 h 2961684"/>
              <a:gd name="connsiteX12" fmla="*/ 2445370 w 2965485"/>
              <a:gd name="connsiteY12" fmla="*/ 334785 h 2961684"/>
              <a:gd name="connsiteX13" fmla="*/ 2403556 w 2965485"/>
              <a:gd name="connsiteY13" fmla="*/ 329914 h 2961684"/>
              <a:gd name="connsiteX14" fmla="*/ 2147435 w 2965485"/>
              <a:gd name="connsiteY14" fmla="*/ 472040 h 2961684"/>
              <a:gd name="connsiteX15" fmla="*/ 2102608 w 2965485"/>
              <a:gd name="connsiteY15" fmla="*/ 471194 h 2961684"/>
              <a:gd name="connsiteX16" fmla="*/ 2033397 w 2965485"/>
              <a:gd name="connsiteY16" fmla="*/ 431885 h 2961684"/>
              <a:gd name="connsiteX17" fmla="*/ 2009584 w 2965485"/>
              <a:gd name="connsiteY17" fmla="*/ 393830 h 2961684"/>
              <a:gd name="connsiteX18" fmla="*/ 1999047 w 2965485"/>
              <a:gd name="connsiteY18" fmla="*/ 100214 h 2961684"/>
              <a:gd name="connsiteX19" fmla="*/ 1973316 w 2965485"/>
              <a:gd name="connsiteY19" fmla="*/ 66831 h 2961684"/>
              <a:gd name="connsiteX20" fmla="*/ 1695921 w 2965485"/>
              <a:gd name="connsiteY20" fmla="*/ 462 h 2961684"/>
              <a:gd name="connsiteX21" fmla="*/ 1658159 w 2965485"/>
              <a:gd name="connsiteY21" fmla="*/ 18669 h 2961684"/>
              <a:gd name="connsiteX22" fmla="*/ 1520412 w 2965485"/>
              <a:gd name="connsiteY22" fmla="*/ 275076 h 2961684"/>
              <a:gd name="connsiteX23" fmla="*/ 1495053 w 2965485"/>
              <a:gd name="connsiteY23" fmla="*/ 297654 h 2961684"/>
              <a:gd name="connsiteX24" fmla="*/ 1488480 w 2965485"/>
              <a:gd name="connsiteY24" fmla="*/ 297654 h 2961684"/>
              <a:gd name="connsiteX25" fmla="*/ 1395914 w 2965485"/>
              <a:gd name="connsiteY25" fmla="*/ 301618 h 2961684"/>
              <a:gd name="connsiteX26" fmla="*/ 1355293 w 2965485"/>
              <a:gd name="connsiteY26" fmla="*/ 282279 h 2961684"/>
              <a:gd name="connsiteX27" fmla="*/ 1186909 w 2965485"/>
              <a:gd name="connsiteY27" fmla="*/ 39848 h 2961684"/>
              <a:gd name="connsiteX28" fmla="*/ 1147160 w 2965485"/>
              <a:gd name="connsiteY28" fmla="*/ 25484 h 2961684"/>
              <a:gd name="connsiteX29" fmla="*/ 882203 w 2965485"/>
              <a:gd name="connsiteY29" fmla="*/ 114863 h 2961684"/>
              <a:gd name="connsiteX30" fmla="*/ 860187 w 2965485"/>
              <a:gd name="connsiteY30" fmla="*/ 150371 h 2961684"/>
              <a:gd name="connsiteX31" fmla="*/ 882773 w 2965485"/>
              <a:gd name="connsiteY31" fmla="*/ 438528 h 2961684"/>
              <a:gd name="connsiteX32" fmla="*/ 863028 w 2965485"/>
              <a:gd name="connsiteY32" fmla="*/ 478415 h 2961684"/>
              <a:gd name="connsiteX33" fmla="*/ 778789 w 2965485"/>
              <a:gd name="connsiteY33" fmla="*/ 536742 h 2961684"/>
              <a:gd name="connsiteX34" fmla="*/ 734039 w 2965485"/>
              <a:gd name="connsiteY34" fmla="*/ 542279 h 2961684"/>
              <a:gd name="connsiteX35" fmla="*/ 461248 w 2965485"/>
              <a:gd name="connsiteY35" fmla="*/ 429337 h 2961684"/>
              <a:gd name="connsiteX36" fmla="*/ 419970 w 2965485"/>
              <a:gd name="connsiteY36" fmla="*/ 438683 h 2961684"/>
              <a:gd name="connsiteX37" fmla="*/ 249954 w 2965485"/>
              <a:gd name="connsiteY37" fmla="*/ 649510 h 2961684"/>
              <a:gd name="connsiteX38" fmla="*/ 250464 w 2965485"/>
              <a:gd name="connsiteY38" fmla="*/ 691159 h 2961684"/>
              <a:gd name="connsiteX39" fmla="*/ 424419 w 2965485"/>
              <a:gd name="connsiteY39" fmla="*/ 920272 h 2961684"/>
              <a:gd name="connsiteX40" fmla="*/ 429204 w 2965485"/>
              <a:gd name="connsiteY40" fmla="*/ 964426 h 2961684"/>
              <a:gd name="connsiteX41" fmla="*/ 381897 w 2965485"/>
              <a:gd name="connsiteY41" fmla="*/ 1077678 h 2961684"/>
              <a:gd name="connsiteX42" fmla="*/ 347296 w 2965485"/>
              <a:gd name="connsiteY42" fmla="*/ 1106543 h 2961684"/>
              <a:gd name="connsiteX43" fmla="*/ 57887 w 2965485"/>
              <a:gd name="connsiteY43" fmla="*/ 1158808 h 2961684"/>
              <a:gd name="connsiteX44" fmla="*/ 28313 w 2965485"/>
              <a:gd name="connsiteY44" fmla="*/ 1189004 h 2961684"/>
              <a:gd name="connsiteX45" fmla="*/ 0 w 2965485"/>
              <a:gd name="connsiteY45" fmla="*/ 1473213 h 2961684"/>
              <a:gd name="connsiteX46" fmla="*/ 0 w 2965485"/>
              <a:gd name="connsiteY46" fmla="*/ 1473783 h 2961684"/>
              <a:gd name="connsiteX47" fmla="*/ 24357 w 2965485"/>
              <a:gd name="connsiteY47" fmla="*/ 1483811 h 2961684"/>
              <a:gd name="connsiteX48" fmla="*/ 294436 w 2965485"/>
              <a:gd name="connsiteY48" fmla="*/ 1582458 h 2961684"/>
              <a:gd name="connsiteX49" fmla="*/ 322430 w 2965485"/>
              <a:gd name="connsiteY49" fmla="*/ 1616998 h 2961684"/>
              <a:gd name="connsiteX50" fmla="*/ 347746 w 2965485"/>
              <a:gd name="connsiteY50" fmla="*/ 1755039 h 2961684"/>
              <a:gd name="connsiteX51" fmla="*/ 334531 w 2965485"/>
              <a:gd name="connsiteY51" fmla="*/ 1797966 h 2961684"/>
              <a:gd name="connsiteX52" fmla="*/ 120620 w 2965485"/>
              <a:gd name="connsiteY52" fmla="*/ 1997185 h 2961684"/>
              <a:gd name="connsiteX53" fmla="*/ 112354 w 2965485"/>
              <a:gd name="connsiteY53" fmla="*/ 2038445 h 2961684"/>
              <a:gd name="connsiteX54" fmla="*/ 229017 w 2965485"/>
              <a:gd name="connsiteY54" fmla="*/ 2264639 h 2961684"/>
              <a:gd name="connsiteX55" fmla="*/ 267367 w 2965485"/>
              <a:gd name="connsiteY55" fmla="*/ 2281335 h 2961684"/>
              <a:gd name="connsiteX56" fmla="*/ 549106 w 2965485"/>
              <a:gd name="connsiteY56" fmla="*/ 2218032 h 2961684"/>
              <a:gd name="connsiteX57" fmla="*/ 591533 w 2965485"/>
              <a:gd name="connsiteY57" fmla="*/ 2231774 h 2961684"/>
              <a:gd name="connsiteX58" fmla="*/ 695387 w 2965485"/>
              <a:gd name="connsiteY58" fmla="*/ 2339766 h 2961684"/>
              <a:gd name="connsiteX59" fmla="*/ 707722 w 2965485"/>
              <a:gd name="connsiteY59" fmla="*/ 2382771 h 2961684"/>
              <a:gd name="connsiteX60" fmla="*/ 636015 w 2965485"/>
              <a:gd name="connsiteY60" fmla="*/ 2663897 h 2961684"/>
              <a:gd name="connsiteX61" fmla="*/ 651501 w 2965485"/>
              <a:gd name="connsiteY61" fmla="*/ 2702877 h 2961684"/>
              <a:gd name="connsiteX62" fmla="*/ 871441 w 2965485"/>
              <a:gd name="connsiteY62" fmla="*/ 2826822 h 2961684"/>
              <a:gd name="connsiteX63" fmla="*/ 912831 w 2965485"/>
              <a:gd name="connsiteY63" fmla="*/ 2819938 h 2961684"/>
              <a:gd name="connsiteX64" fmla="*/ 1116844 w 2965485"/>
              <a:gd name="connsiteY64" fmla="*/ 2613127 h 2961684"/>
              <a:gd name="connsiteX65" fmla="*/ 1160065 w 2965485"/>
              <a:gd name="connsiteY65" fmla="*/ 2601406 h 2961684"/>
              <a:gd name="connsiteX66" fmla="*/ 1305128 w 2965485"/>
              <a:gd name="connsiteY66" fmla="*/ 2633649 h 2961684"/>
              <a:gd name="connsiteX67" fmla="*/ 1338822 w 2965485"/>
              <a:gd name="connsiteY67" fmla="*/ 2662791 h 2961684"/>
              <a:gd name="connsiteX68" fmla="*/ 1429850 w 2965485"/>
              <a:gd name="connsiteY68" fmla="*/ 2936153 h 2961684"/>
              <a:gd name="connsiteX69" fmla="*/ 1463941 w 2965485"/>
              <a:gd name="connsiteY69" fmla="*/ 2961468 h 2961684"/>
              <a:gd name="connsiteX70" fmla="*/ 1488454 w 2965485"/>
              <a:gd name="connsiteY70" fmla="*/ 2961685 h 2961684"/>
              <a:gd name="connsiteX71" fmla="*/ 1719337 w 2965485"/>
              <a:gd name="connsiteY71" fmla="*/ 2942941 h 2961684"/>
              <a:gd name="connsiteX72" fmla="*/ 1750362 w 2965485"/>
              <a:gd name="connsiteY72" fmla="*/ 2914223 h 2961684"/>
              <a:gd name="connsiteX73" fmla="*/ 1810616 w 2965485"/>
              <a:gd name="connsiteY73" fmla="*/ 2627862 h 2961684"/>
              <a:gd name="connsiteX74" fmla="*/ 1840527 w 2965485"/>
              <a:gd name="connsiteY74" fmla="*/ 2594289 h 2961684"/>
              <a:gd name="connsiteX75" fmla="*/ 1968151 w 2965485"/>
              <a:gd name="connsiteY75" fmla="*/ 2545903 h 2961684"/>
              <a:gd name="connsiteX76" fmla="*/ 2012158 w 2965485"/>
              <a:gd name="connsiteY76" fmla="*/ 2551984 h 2961684"/>
              <a:gd name="connsiteX77" fmla="*/ 2236036 w 2965485"/>
              <a:gd name="connsiteY77" fmla="*/ 2732339 h 2961684"/>
              <a:gd name="connsiteX78" fmla="*/ 2277651 w 2965485"/>
              <a:gd name="connsiteY78" fmla="*/ 2734040 h 2961684"/>
              <a:gd name="connsiteX79" fmla="*/ 2487813 w 2965485"/>
              <a:gd name="connsiteY79" fmla="*/ 2574665 h 2961684"/>
              <a:gd name="connsiteX80" fmla="*/ 2498376 w 2965485"/>
              <a:gd name="connsiteY80" fmla="*/ 2533716 h 2961684"/>
              <a:gd name="connsiteX81" fmla="*/ 2393572 w 2965485"/>
              <a:gd name="connsiteY81" fmla="*/ 2258472 h 2961684"/>
              <a:gd name="connsiteX82" fmla="*/ 2400421 w 2965485"/>
              <a:gd name="connsiteY82" fmla="*/ 2213929 h 2961684"/>
              <a:gd name="connsiteX83" fmla="*/ 2469804 w 2965485"/>
              <a:gd name="connsiteY83" fmla="*/ 2119351 h 2961684"/>
              <a:gd name="connsiteX84" fmla="*/ 2510140 w 2965485"/>
              <a:gd name="connsiteY84" fmla="*/ 2100694 h 2961684"/>
              <a:gd name="connsiteX85" fmla="*/ 2796579 w 2965485"/>
              <a:gd name="connsiteY85" fmla="*/ 2131443 h 2961684"/>
              <a:gd name="connsiteX86" fmla="*/ 2832596 w 2965485"/>
              <a:gd name="connsiteY86" fmla="*/ 2110411 h 2961684"/>
              <a:gd name="connsiteX87" fmla="*/ 2926423 w 2965485"/>
              <a:gd name="connsiteY87" fmla="*/ 1853832 h 2961684"/>
              <a:gd name="connsiteX88" fmla="*/ 2913147 w 2965485"/>
              <a:gd name="connsiteY88" fmla="*/ 1813669 h 2961684"/>
              <a:gd name="connsiteX89" fmla="*/ 2675432 w 2965485"/>
              <a:gd name="connsiteY89" fmla="*/ 1638237 h 2961684"/>
              <a:gd name="connsiteX90" fmla="*/ 2657043 w 2965485"/>
              <a:gd name="connsiteY90" fmla="*/ 1597055 h 2961684"/>
              <a:gd name="connsiteX91" fmla="*/ 2663210 w 2965485"/>
              <a:gd name="connsiteY91" fmla="*/ 1499488 h 2961684"/>
              <a:gd name="connsiteX92" fmla="*/ 1484653 w 2965485"/>
              <a:gd name="connsiteY92" fmla="*/ 2346209 h 2961684"/>
              <a:gd name="connsiteX93" fmla="*/ 617211 w 2965485"/>
              <a:gd name="connsiteY93" fmla="*/ 1478767 h 2961684"/>
              <a:gd name="connsiteX94" fmla="*/ 1484653 w 2965485"/>
              <a:gd name="connsiteY94" fmla="*/ 611325 h 2961684"/>
              <a:gd name="connsiteX95" fmla="*/ 2352095 w 2965485"/>
              <a:gd name="connsiteY95" fmla="*/ 1478767 h 2961684"/>
              <a:gd name="connsiteX96" fmla="*/ 1484653 w 2965485"/>
              <a:gd name="connsiteY96" fmla="*/ 2346209 h 29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965485" h="2961684">
                <a:moveTo>
                  <a:pt x="2663210" y="1499488"/>
                </a:moveTo>
                <a:cubicBezTo>
                  <a:pt x="2663668" y="1485245"/>
                  <a:pt x="2674465" y="1468368"/>
                  <a:pt x="2687213" y="1461985"/>
                </a:cubicBezTo>
                <a:lnTo>
                  <a:pt x="2946055" y="1332365"/>
                </a:lnTo>
                <a:cubicBezTo>
                  <a:pt x="2958795" y="1325982"/>
                  <a:pt x="2967381" y="1309252"/>
                  <a:pt x="2965126" y="1295173"/>
                </a:cubicBezTo>
                <a:lnTo>
                  <a:pt x="2905452" y="1020136"/>
                </a:lnTo>
                <a:cubicBezTo>
                  <a:pt x="2901634" y="1006403"/>
                  <a:pt x="2886864" y="994423"/>
                  <a:pt x="2872647" y="993499"/>
                </a:cubicBezTo>
                <a:lnTo>
                  <a:pt x="2578289" y="974462"/>
                </a:lnTo>
                <a:cubicBezTo>
                  <a:pt x="2564063" y="973538"/>
                  <a:pt x="2547151" y="962387"/>
                  <a:pt x="2540708" y="949682"/>
                </a:cubicBezTo>
                <a:lnTo>
                  <a:pt x="2500683" y="876083"/>
                </a:lnTo>
                <a:cubicBezTo>
                  <a:pt x="2493514" y="863767"/>
                  <a:pt x="2493592" y="843659"/>
                  <a:pt x="2500864" y="831403"/>
                </a:cubicBezTo>
                <a:lnTo>
                  <a:pt x="2649503" y="580784"/>
                </a:lnTo>
                <a:cubicBezTo>
                  <a:pt x="2656776" y="568527"/>
                  <a:pt x="2655039" y="549724"/>
                  <a:pt x="2645651" y="539005"/>
                </a:cubicBezTo>
                <a:lnTo>
                  <a:pt x="2445370" y="334785"/>
                </a:lnTo>
                <a:cubicBezTo>
                  <a:pt x="2434832" y="325189"/>
                  <a:pt x="2416012" y="322995"/>
                  <a:pt x="2403556" y="329914"/>
                </a:cubicBezTo>
                <a:lnTo>
                  <a:pt x="2147435" y="472040"/>
                </a:lnTo>
                <a:cubicBezTo>
                  <a:pt x="2134971" y="478959"/>
                  <a:pt x="2114804" y="478570"/>
                  <a:pt x="2102608" y="471194"/>
                </a:cubicBezTo>
                <a:lnTo>
                  <a:pt x="2033397" y="431885"/>
                </a:lnTo>
                <a:cubicBezTo>
                  <a:pt x="2020813" y="425200"/>
                  <a:pt x="2010094" y="408072"/>
                  <a:pt x="2009584" y="393830"/>
                </a:cubicBezTo>
                <a:lnTo>
                  <a:pt x="1999047" y="100214"/>
                </a:lnTo>
                <a:cubicBezTo>
                  <a:pt x="1998537" y="85971"/>
                  <a:pt x="1986954" y="70951"/>
                  <a:pt x="1973316" y="66831"/>
                </a:cubicBezTo>
                <a:lnTo>
                  <a:pt x="1695921" y="462"/>
                </a:lnTo>
                <a:cubicBezTo>
                  <a:pt x="1681894" y="-2077"/>
                  <a:pt x="1664905" y="6111"/>
                  <a:pt x="1658159" y="18669"/>
                </a:cubicBezTo>
                <a:lnTo>
                  <a:pt x="1520412" y="275076"/>
                </a:lnTo>
                <a:cubicBezTo>
                  <a:pt x="1513666" y="287634"/>
                  <a:pt x="1502256" y="297792"/>
                  <a:pt x="1495053" y="297654"/>
                </a:cubicBezTo>
                <a:lnTo>
                  <a:pt x="1488480" y="297654"/>
                </a:lnTo>
                <a:cubicBezTo>
                  <a:pt x="1448506" y="297654"/>
                  <a:pt x="1395914" y="301618"/>
                  <a:pt x="1395914" y="301618"/>
                </a:cubicBezTo>
                <a:cubicBezTo>
                  <a:pt x="1381706" y="302689"/>
                  <a:pt x="1363421" y="293991"/>
                  <a:pt x="1355293" y="282279"/>
                </a:cubicBezTo>
                <a:lnTo>
                  <a:pt x="1186909" y="39848"/>
                </a:lnTo>
                <a:cubicBezTo>
                  <a:pt x="1178781" y="28144"/>
                  <a:pt x="1160894" y="21684"/>
                  <a:pt x="1147160" y="25484"/>
                </a:cubicBezTo>
                <a:lnTo>
                  <a:pt x="882203" y="114863"/>
                </a:lnTo>
                <a:cubicBezTo>
                  <a:pt x="868980" y="120183"/>
                  <a:pt x="859073" y="136162"/>
                  <a:pt x="860187" y="150371"/>
                </a:cubicBezTo>
                <a:lnTo>
                  <a:pt x="882773" y="438528"/>
                </a:lnTo>
                <a:cubicBezTo>
                  <a:pt x="883887" y="452736"/>
                  <a:pt x="875000" y="470684"/>
                  <a:pt x="863028" y="478415"/>
                </a:cubicBezTo>
                <a:lnTo>
                  <a:pt x="778789" y="536742"/>
                </a:lnTo>
                <a:cubicBezTo>
                  <a:pt x="767345" y="545233"/>
                  <a:pt x="747211" y="547729"/>
                  <a:pt x="734039" y="542279"/>
                </a:cubicBezTo>
                <a:lnTo>
                  <a:pt x="461248" y="429337"/>
                </a:lnTo>
                <a:cubicBezTo>
                  <a:pt x="448076" y="423887"/>
                  <a:pt x="429506" y="428094"/>
                  <a:pt x="419970" y="438683"/>
                </a:cubicBezTo>
                <a:lnTo>
                  <a:pt x="249954" y="649510"/>
                </a:lnTo>
                <a:cubicBezTo>
                  <a:pt x="241619" y="661067"/>
                  <a:pt x="241844" y="679810"/>
                  <a:pt x="250464" y="691159"/>
                </a:cubicBezTo>
                <a:lnTo>
                  <a:pt x="424419" y="920272"/>
                </a:lnTo>
                <a:cubicBezTo>
                  <a:pt x="433039" y="931621"/>
                  <a:pt x="435189" y="951487"/>
                  <a:pt x="429204" y="964426"/>
                </a:cubicBezTo>
                <a:lnTo>
                  <a:pt x="381897" y="1077678"/>
                </a:lnTo>
                <a:cubicBezTo>
                  <a:pt x="376896" y="1091022"/>
                  <a:pt x="361323" y="1104013"/>
                  <a:pt x="347296" y="1106543"/>
                </a:cubicBezTo>
                <a:lnTo>
                  <a:pt x="57887" y="1158808"/>
                </a:lnTo>
                <a:cubicBezTo>
                  <a:pt x="43860" y="1161338"/>
                  <a:pt x="30559" y="1174925"/>
                  <a:pt x="28313" y="1189004"/>
                </a:cubicBezTo>
                <a:cubicBezTo>
                  <a:pt x="28313" y="1189004"/>
                  <a:pt x="0" y="1366975"/>
                  <a:pt x="0" y="1473213"/>
                </a:cubicBezTo>
                <a:lnTo>
                  <a:pt x="0" y="1473783"/>
                </a:lnTo>
                <a:cubicBezTo>
                  <a:pt x="9" y="1474414"/>
                  <a:pt x="10978" y="1478923"/>
                  <a:pt x="24357" y="1483811"/>
                </a:cubicBezTo>
                <a:lnTo>
                  <a:pt x="294436" y="1582458"/>
                </a:lnTo>
                <a:cubicBezTo>
                  <a:pt x="307824" y="1587346"/>
                  <a:pt x="320417" y="1602893"/>
                  <a:pt x="322430" y="1616998"/>
                </a:cubicBezTo>
                <a:lnTo>
                  <a:pt x="347746" y="1755039"/>
                </a:lnTo>
                <a:cubicBezTo>
                  <a:pt x="350907" y="1768936"/>
                  <a:pt x="344956" y="1788249"/>
                  <a:pt x="334531" y="1797966"/>
                </a:cubicBezTo>
                <a:lnTo>
                  <a:pt x="120620" y="1997185"/>
                </a:lnTo>
                <a:cubicBezTo>
                  <a:pt x="110194" y="2006902"/>
                  <a:pt x="106472" y="2025464"/>
                  <a:pt x="112354" y="2038445"/>
                </a:cubicBezTo>
                <a:lnTo>
                  <a:pt x="229017" y="2264639"/>
                </a:lnTo>
                <a:cubicBezTo>
                  <a:pt x="236204" y="2276947"/>
                  <a:pt x="253461" y="2284461"/>
                  <a:pt x="267367" y="2281335"/>
                </a:cubicBezTo>
                <a:lnTo>
                  <a:pt x="549106" y="2218032"/>
                </a:lnTo>
                <a:cubicBezTo>
                  <a:pt x="563012" y="2214905"/>
                  <a:pt x="582101" y="2221089"/>
                  <a:pt x="591533" y="2231774"/>
                </a:cubicBezTo>
                <a:lnTo>
                  <a:pt x="695387" y="2339766"/>
                </a:lnTo>
                <a:cubicBezTo>
                  <a:pt x="705692" y="2349612"/>
                  <a:pt x="711245" y="2368960"/>
                  <a:pt x="707722" y="2382771"/>
                </a:cubicBezTo>
                <a:lnTo>
                  <a:pt x="636015" y="2663897"/>
                </a:lnTo>
                <a:cubicBezTo>
                  <a:pt x="632491" y="2677708"/>
                  <a:pt x="639461" y="2695250"/>
                  <a:pt x="651501" y="2702877"/>
                </a:cubicBezTo>
                <a:lnTo>
                  <a:pt x="871441" y="2826822"/>
                </a:lnTo>
                <a:cubicBezTo>
                  <a:pt x="884198" y="2833179"/>
                  <a:pt x="902820" y="2830078"/>
                  <a:pt x="912831" y="2819938"/>
                </a:cubicBezTo>
                <a:lnTo>
                  <a:pt x="1116844" y="2613127"/>
                </a:lnTo>
                <a:cubicBezTo>
                  <a:pt x="1126854" y="2602978"/>
                  <a:pt x="1146305" y="2597709"/>
                  <a:pt x="1160065" y="2601406"/>
                </a:cubicBezTo>
                <a:lnTo>
                  <a:pt x="1305128" y="2633649"/>
                </a:lnTo>
                <a:cubicBezTo>
                  <a:pt x="1319155" y="2636154"/>
                  <a:pt x="1334322" y="2649265"/>
                  <a:pt x="1338822" y="2662791"/>
                </a:cubicBezTo>
                <a:lnTo>
                  <a:pt x="1429850" y="2936153"/>
                </a:lnTo>
                <a:cubicBezTo>
                  <a:pt x="1434350" y="2949670"/>
                  <a:pt x="1449690" y="2961062"/>
                  <a:pt x="1463941" y="2961468"/>
                </a:cubicBezTo>
                <a:cubicBezTo>
                  <a:pt x="1463941" y="2961468"/>
                  <a:pt x="1471577" y="2961685"/>
                  <a:pt x="1488454" y="2961685"/>
                </a:cubicBezTo>
                <a:cubicBezTo>
                  <a:pt x="1575958" y="2961685"/>
                  <a:pt x="1719337" y="2942941"/>
                  <a:pt x="1719337" y="2942941"/>
                </a:cubicBezTo>
                <a:cubicBezTo>
                  <a:pt x="1733468" y="2941093"/>
                  <a:pt x="1747434" y="2928172"/>
                  <a:pt x="1750362" y="2914223"/>
                </a:cubicBezTo>
                <a:lnTo>
                  <a:pt x="1810616" y="2627862"/>
                </a:lnTo>
                <a:cubicBezTo>
                  <a:pt x="1813552" y="2613913"/>
                  <a:pt x="1827009" y="2598806"/>
                  <a:pt x="1840527" y="2594289"/>
                </a:cubicBezTo>
                <a:lnTo>
                  <a:pt x="1968151" y="2545903"/>
                </a:lnTo>
                <a:cubicBezTo>
                  <a:pt x="1981262" y="2540306"/>
                  <a:pt x="2001059" y="2543044"/>
                  <a:pt x="2012158" y="2551984"/>
                </a:cubicBezTo>
                <a:lnTo>
                  <a:pt x="2236036" y="2732339"/>
                </a:lnTo>
                <a:cubicBezTo>
                  <a:pt x="2247135" y="2741278"/>
                  <a:pt x="2265861" y="2742047"/>
                  <a:pt x="2277651" y="2734040"/>
                </a:cubicBezTo>
                <a:lnTo>
                  <a:pt x="2487813" y="2574665"/>
                </a:lnTo>
                <a:cubicBezTo>
                  <a:pt x="2498696" y="2565458"/>
                  <a:pt x="2503447" y="2547034"/>
                  <a:pt x="2498376" y="2533716"/>
                </a:cubicBezTo>
                <a:lnTo>
                  <a:pt x="2393572" y="2258472"/>
                </a:lnTo>
                <a:cubicBezTo>
                  <a:pt x="2388502" y="2245153"/>
                  <a:pt x="2391585" y="2225106"/>
                  <a:pt x="2400421" y="2213929"/>
                </a:cubicBezTo>
                <a:lnTo>
                  <a:pt x="2469804" y="2119351"/>
                </a:lnTo>
                <a:cubicBezTo>
                  <a:pt x="2477820" y="2107570"/>
                  <a:pt x="2495967" y="2099166"/>
                  <a:pt x="2510140" y="2100694"/>
                </a:cubicBezTo>
                <a:lnTo>
                  <a:pt x="2796579" y="2131443"/>
                </a:lnTo>
                <a:cubicBezTo>
                  <a:pt x="2810752" y="2132963"/>
                  <a:pt x="2826956" y="2123497"/>
                  <a:pt x="2832596" y="2110411"/>
                </a:cubicBezTo>
                <a:lnTo>
                  <a:pt x="2926423" y="1853832"/>
                </a:lnTo>
                <a:cubicBezTo>
                  <a:pt x="2930586" y="1840203"/>
                  <a:pt x="2924618" y="1822125"/>
                  <a:pt x="2913147" y="1813669"/>
                </a:cubicBezTo>
                <a:lnTo>
                  <a:pt x="2675432" y="1638237"/>
                </a:lnTo>
                <a:cubicBezTo>
                  <a:pt x="2663962" y="1629773"/>
                  <a:pt x="2655687" y="1611246"/>
                  <a:pt x="2657043" y="1597055"/>
                </a:cubicBezTo>
                <a:lnTo>
                  <a:pt x="2663210" y="1499488"/>
                </a:lnTo>
                <a:close/>
                <a:moveTo>
                  <a:pt x="1484653" y="2346209"/>
                </a:moveTo>
                <a:cubicBezTo>
                  <a:pt x="1005587" y="2346209"/>
                  <a:pt x="617211" y="1957851"/>
                  <a:pt x="617211" y="1478767"/>
                </a:cubicBezTo>
                <a:cubicBezTo>
                  <a:pt x="617211" y="999692"/>
                  <a:pt x="1005569" y="611325"/>
                  <a:pt x="1484653" y="611325"/>
                </a:cubicBezTo>
                <a:cubicBezTo>
                  <a:pt x="1963738" y="611325"/>
                  <a:pt x="2352095" y="999683"/>
                  <a:pt x="2352095" y="1478767"/>
                </a:cubicBezTo>
                <a:cubicBezTo>
                  <a:pt x="2352095" y="1957851"/>
                  <a:pt x="1963738" y="2346209"/>
                  <a:pt x="1484653" y="2346209"/>
                </a:cubicBezTo>
                <a:close/>
              </a:path>
            </a:pathLst>
          </a:custGeom>
          <a:solidFill>
            <a:schemeClr val="bg2">
              <a:lumMod val="75000"/>
            </a:schemeClr>
          </a:solidFill>
          <a:ln w="8629" cap="flat">
            <a:solidFill>
              <a:schemeClr val="tx1">
                <a:alpha val="2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Graphic 5">
            <a:extLst>
              <a:ext uri="{FF2B5EF4-FFF2-40B4-BE49-F238E27FC236}">
                <a16:creationId xmlns:a16="http://schemas.microsoft.com/office/drawing/2014/main" id="{2A3A069F-FD1F-4640-B65E-D2CF550D1A98}"/>
              </a:ext>
            </a:extLst>
          </p:cNvPr>
          <p:cNvSpPr/>
          <p:nvPr/>
        </p:nvSpPr>
        <p:spPr>
          <a:xfrm>
            <a:off x="1779378" y="4074788"/>
            <a:ext cx="3479649" cy="3288087"/>
          </a:xfrm>
          <a:custGeom>
            <a:avLst/>
            <a:gdLst>
              <a:gd name="connsiteX0" fmla="*/ 2663210 w 2965485"/>
              <a:gd name="connsiteY0" fmla="*/ 1499488 h 2961684"/>
              <a:gd name="connsiteX1" fmla="*/ 2687213 w 2965485"/>
              <a:gd name="connsiteY1" fmla="*/ 1461985 h 2961684"/>
              <a:gd name="connsiteX2" fmla="*/ 2946055 w 2965485"/>
              <a:gd name="connsiteY2" fmla="*/ 1332365 h 2961684"/>
              <a:gd name="connsiteX3" fmla="*/ 2965126 w 2965485"/>
              <a:gd name="connsiteY3" fmla="*/ 1295173 h 2961684"/>
              <a:gd name="connsiteX4" fmla="*/ 2905452 w 2965485"/>
              <a:gd name="connsiteY4" fmla="*/ 1020136 h 2961684"/>
              <a:gd name="connsiteX5" fmla="*/ 2872647 w 2965485"/>
              <a:gd name="connsiteY5" fmla="*/ 993499 h 2961684"/>
              <a:gd name="connsiteX6" fmla="*/ 2578289 w 2965485"/>
              <a:gd name="connsiteY6" fmla="*/ 974462 h 2961684"/>
              <a:gd name="connsiteX7" fmla="*/ 2540708 w 2965485"/>
              <a:gd name="connsiteY7" fmla="*/ 949682 h 2961684"/>
              <a:gd name="connsiteX8" fmla="*/ 2500683 w 2965485"/>
              <a:gd name="connsiteY8" fmla="*/ 876083 h 2961684"/>
              <a:gd name="connsiteX9" fmla="*/ 2500864 w 2965485"/>
              <a:gd name="connsiteY9" fmla="*/ 831403 h 2961684"/>
              <a:gd name="connsiteX10" fmla="*/ 2649503 w 2965485"/>
              <a:gd name="connsiteY10" fmla="*/ 580784 h 2961684"/>
              <a:gd name="connsiteX11" fmla="*/ 2645651 w 2965485"/>
              <a:gd name="connsiteY11" fmla="*/ 539005 h 2961684"/>
              <a:gd name="connsiteX12" fmla="*/ 2445370 w 2965485"/>
              <a:gd name="connsiteY12" fmla="*/ 334785 h 2961684"/>
              <a:gd name="connsiteX13" fmla="*/ 2403556 w 2965485"/>
              <a:gd name="connsiteY13" fmla="*/ 329914 h 2961684"/>
              <a:gd name="connsiteX14" fmla="*/ 2147435 w 2965485"/>
              <a:gd name="connsiteY14" fmla="*/ 472040 h 2961684"/>
              <a:gd name="connsiteX15" fmla="*/ 2102608 w 2965485"/>
              <a:gd name="connsiteY15" fmla="*/ 471194 h 2961684"/>
              <a:gd name="connsiteX16" fmla="*/ 2033397 w 2965485"/>
              <a:gd name="connsiteY16" fmla="*/ 431885 h 2961684"/>
              <a:gd name="connsiteX17" fmla="*/ 2009584 w 2965485"/>
              <a:gd name="connsiteY17" fmla="*/ 393830 h 2961684"/>
              <a:gd name="connsiteX18" fmla="*/ 1999047 w 2965485"/>
              <a:gd name="connsiteY18" fmla="*/ 100214 h 2961684"/>
              <a:gd name="connsiteX19" fmla="*/ 1973316 w 2965485"/>
              <a:gd name="connsiteY19" fmla="*/ 66831 h 2961684"/>
              <a:gd name="connsiteX20" fmla="*/ 1695921 w 2965485"/>
              <a:gd name="connsiteY20" fmla="*/ 462 h 2961684"/>
              <a:gd name="connsiteX21" fmla="*/ 1658159 w 2965485"/>
              <a:gd name="connsiteY21" fmla="*/ 18669 h 2961684"/>
              <a:gd name="connsiteX22" fmla="*/ 1520412 w 2965485"/>
              <a:gd name="connsiteY22" fmla="*/ 275076 h 2961684"/>
              <a:gd name="connsiteX23" fmla="*/ 1495053 w 2965485"/>
              <a:gd name="connsiteY23" fmla="*/ 297654 h 2961684"/>
              <a:gd name="connsiteX24" fmla="*/ 1488480 w 2965485"/>
              <a:gd name="connsiteY24" fmla="*/ 297654 h 2961684"/>
              <a:gd name="connsiteX25" fmla="*/ 1395914 w 2965485"/>
              <a:gd name="connsiteY25" fmla="*/ 301618 h 2961684"/>
              <a:gd name="connsiteX26" fmla="*/ 1355293 w 2965485"/>
              <a:gd name="connsiteY26" fmla="*/ 282279 h 2961684"/>
              <a:gd name="connsiteX27" fmla="*/ 1186909 w 2965485"/>
              <a:gd name="connsiteY27" fmla="*/ 39848 h 2961684"/>
              <a:gd name="connsiteX28" fmla="*/ 1147160 w 2965485"/>
              <a:gd name="connsiteY28" fmla="*/ 25484 h 2961684"/>
              <a:gd name="connsiteX29" fmla="*/ 882203 w 2965485"/>
              <a:gd name="connsiteY29" fmla="*/ 114863 h 2961684"/>
              <a:gd name="connsiteX30" fmla="*/ 860187 w 2965485"/>
              <a:gd name="connsiteY30" fmla="*/ 150371 h 2961684"/>
              <a:gd name="connsiteX31" fmla="*/ 882773 w 2965485"/>
              <a:gd name="connsiteY31" fmla="*/ 438528 h 2961684"/>
              <a:gd name="connsiteX32" fmla="*/ 863028 w 2965485"/>
              <a:gd name="connsiteY32" fmla="*/ 478415 h 2961684"/>
              <a:gd name="connsiteX33" fmla="*/ 778789 w 2965485"/>
              <a:gd name="connsiteY33" fmla="*/ 536742 h 2961684"/>
              <a:gd name="connsiteX34" fmla="*/ 734039 w 2965485"/>
              <a:gd name="connsiteY34" fmla="*/ 542279 h 2961684"/>
              <a:gd name="connsiteX35" fmla="*/ 461248 w 2965485"/>
              <a:gd name="connsiteY35" fmla="*/ 429337 h 2961684"/>
              <a:gd name="connsiteX36" fmla="*/ 419970 w 2965485"/>
              <a:gd name="connsiteY36" fmla="*/ 438683 h 2961684"/>
              <a:gd name="connsiteX37" fmla="*/ 249954 w 2965485"/>
              <a:gd name="connsiteY37" fmla="*/ 649510 h 2961684"/>
              <a:gd name="connsiteX38" fmla="*/ 250464 w 2965485"/>
              <a:gd name="connsiteY38" fmla="*/ 691159 h 2961684"/>
              <a:gd name="connsiteX39" fmla="*/ 424419 w 2965485"/>
              <a:gd name="connsiteY39" fmla="*/ 920272 h 2961684"/>
              <a:gd name="connsiteX40" fmla="*/ 429204 w 2965485"/>
              <a:gd name="connsiteY40" fmla="*/ 964426 h 2961684"/>
              <a:gd name="connsiteX41" fmla="*/ 381897 w 2965485"/>
              <a:gd name="connsiteY41" fmla="*/ 1077678 h 2961684"/>
              <a:gd name="connsiteX42" fmla="*/ 347296 w 2965485"/>
              <a:gd name="connsiteY42" fmla="*/ 1106543 h 2961684"/>
              <a:gd name="connsiteX43" fmla="*/ 57887 w 2965485"/>
              <a:gd name="connsiteY43" fmla="*/ 1158808 h 2961684"/>
              <a:gd name="connsiteX44" fmla="*/ 28313 w 2965485"/>
              <a:gd name="connsiteY44" fmla="*/ 1189004 h 2961684"/>
              <a:gd name="connsiteX45" fmla="*/ 0 w 2965485"/>
              <a:gd name="connsiteY45" fmla="*/ 1473213 h 2961684"/>
              <a:gd name="connsiteX46" fmla="*/ 0 w 2965485"/>
              <a:gd name="connsiteY46" fmla="*/ 1473783 h 2961684"/>
              <a:gd name="connsiteX47" fmla="*/ 24357 w 2965485"/>
              <a:gd name="connsiteY47" fmla="*/ 1483811 h 2961684"/>
              <a:gd name="connsiteX48" fmla="*/ 294436 w 2965485"/>
              <a:gd name="connsiteY48" fmla="*/ 1582458 h 2961684"/>
              <a:gd name="connsiteX49" fmla="*/ 322430 w 2965485"/>
              <a:gd name="connsiteY49" fmla="*/ 1616998 h 2961684"/>
              <a:gd name="connsiteX50" fmla="*/ 347746 w 2965485"/>
              <a:gd name="connsiteY50" fmla="*/ 1755039 h 2961684"/>
              <a:gd name="connsiteX51" fmla="*/ 334531 w 2965485"/>
              <a:gd name="connsiteY51" fmla="*/ 1797966 h 2961684"/>
              <a:gd name="connsiteX52" fmla="*/ 120620 w 2965485"/>
              <a:gd name="connsiteY52" fmla="*/ 1997185 h 2961684"/>
              <a:gd name="connsiteX53" fmla="*/ 112354 w 2965485"/>
              <a:gd name="connsiteY53" fmla="*/ 2038445 h 2961684"/>
              <a:gd name="connsiteX54" fmla="*/ 229017 w 2965485"/>
              <a:gd name="connsiteY54" fmla="*/ 2264639 h 2961684"/>
              <a:gd name="connsiteX55" fmla="*/ 267367 w 2965485"/>
              <a:gd name="connsiteY55" fmla="*/ 2281335 h 2961684"/>
              <a:gd name="connsiteX56" fmla="*/ 549106 w 2965485"/>
              <a:gd name="connsiteY56" fmla="*/ 2218032 h 2961684"/>
              <a:gd name="connsiteX57" fmla="*/ 591533 w 2965485"/>
              <a:gd name="connsiteY57" fmla="*/ 2231774 h 2961684"/>
              <a:gd name="connsiteX58" fmla="*/ 695387 w 2965485"/>
              <a:gd name="connsiteY58" fmla="*/ 2339766 h 2961684"/>
              <a:gd name="connsiteX59" fmla="*/ 707722 w 2965485"/>
              <a:gd name="connsiteY59" fmla="*/ 2382771 h 2961684"/>
              <a:gd name="connsiteX60" fmla="*/ 636015 w 2965485"/>
              <a:gd name="connsiteY60" fmla="*/ 2663897 h 2961684"/>
              <a:gd name="connsiteX61" fmla="*/ 651501 w 2965485"/>
              <a:gd name="connsiteY61" fmla="*/ 2702877 h 2961684"/>
              <a:gd name="connsiteX62" fmla="*/ 871441 w 2965485"/>
              <a:gd name="connsiteY62" fmla="*/ 2826822 h 2961684"/>
              <a:gd name="connsiteX63" fmla="*/ 912831 w 2965485"/>
              <a:gd name="connsiteY63" fmla="*/ 2819938 h 2961684"/>
              <a:gd name="connsiteX64" fmla="*/ 1116844 w 2965485"/>
              <a:gd name="connsiteY64" fmla="*/ 2613127 h 2961684"/>
              <a:gd name="connsiteX65" fmla="*/ 1160065 w 2965485"/>
              <a:gd name="connsiteY65" fmla="*/ 2601406 h 2961684"/>
              <a:gd name="connsiteX66" fmla="*/ 1305128 w 2965485"/>
              <a:gd name="connsiteY66" fmla="*/ 2633649 h 2961684"/>
              <a:gd name="connsiteX67" fmla="*/ 1338822 w 2965485"/>
              <a:gd name="connsiteY67" fmla="*/ 2662791 h 2961684"/>
              <a:gd name="connsiteX68" fmla="*/ 1429850 w 2965485"/>
              <a:gd name="connsiteY68" fmla="*/ 2936153 h 2961684"/>
              <a:gd name="connsiteX69" fmla="*/ 1463941 w 2965485"/>
              <a:gd name="connsiteY69" fmla="*/ 2961468 h 2961684"/>
              <a:gd name="connsiteX70" fmla="*/ 1488454 w 2965485"/>
              <a:gd name="connsiteY70" fmla="*/ 2961685 h 2961684"/>
              <a:gd name="connsiteX71" fmla="*/ 1719337 w 2965485"/>
              <a:gd name="connsiteY71" fmla="*/ 2942941 h 2961684"/>
              <a:gd name="connsiteX72" fmla="*/ 1750362 w 2965485"/>
              <a:gd name="connsiteY72" fmla="*/ 2914223 h 2961684"/>
              <a:gd name="connsiteX73" fmla="*/ 1810616 w 2965485"/>
              <a:gd name="connsiteY73" fmla="*/ 2627862 h 2961684"/>
              <a:gd name="connsiteX74" fmla="*/ 1840527 w 2965485"/>
              <a:gd name="connsiteY74" fmla="*/ 2594289 h 2961684"/>
              <a:gd name="connsiteX75" fmla="*/ 1968151 w 2965485"/>
              <a:gd name="connsiteY75" fmla="*/ 2545903 h 2961684"/>
              <a:gd name="connsiteX76" fmla="*/ 2012158 w 2965485"/>
              <a:gd name="connsiteY76" fmla="*/ 2551984 h 2961684"/>
              <a:gd name="connsiteX77" fmla="*/ 2236036 w 2965485"/>
              <a:gd name="connsiteY77" fmla="*/ 2732339 h 2961684"/>
              <a:gd name="connsiteX78" fmla="*/ 2277651 w 2965485"/>
              <a:gd name="connsiteY78" fmla="*/ 2734040 h 2961684"/>
              <a:gd name="connsiteX79" fmla="*/ 2487813 w 2965485"/>
              <a:gd name="connsiteY79" fmla="*/ 2574665 h 2961684"/>
              <a:gd name="connsiteX80" fmla="*/ 2498376 w 2965485"/>
              <a:gd name="connsiteY80" fmla="*/ 2533716 h 2961684"/>
              <a:gd name="connsiteX81" fmla="*/ 2393572 w 2965485"/>
              <a:gd name="connsiteY81" fmla="*/ 2258472 h 2961684"/>
              <a:gd name="connsiteX82" fmla="*/ 2400421 w 2965485"/>
              <a:gd name="connsiteY82" fmla="*/ 2213929 h 2961684"/>
              <a:gd name="connsiteX83" fmla="*/ 2469804 w 2965485"/>
              <a:gd name="connsiteY83" fmla="*/ 2119351 h 2961684"/>
              <a:gd name="connsiteX84" fmla="*/ 2510140 w 2965485"/>
              <a:gd name="connsiteY84" fmla="*/ 2100694 h 2961684"/>
              <a:gd name="connsiteX85" fmla="*/ 2796579 w 2965485"/>
              <a:gd name="connsiteY85" fmla="*/ 2131443 h 2961684"/>
              <a:gd name="connsiteX86" fmla="*/ 2832596 w 2965485"/>
              <a:gd name="connsiteY86" fmla="*/ 2110411 h 2961684"/>
              <a:gd name="connsiteX87" fmla="*/ 2926423 w 2965485"/>
              <a:gd name="connsiteY87" fmla="*/ 1853832 h 2961684"/>
              <a:gd name="connsiteX88" fmla="*/ 2913147 w 2965485"/>
              <a:gd name="connsiteY88" fmla="*/ 1813669 h 2961684"/>
              <a:gd name="connsiteX89" fmla="*/ 2675432 w 2965485"/>
              <a:gd name="connsiteY89" fmla="*/ 1638237 h 2961684"/>
              <a:gd name="connsiteX90" fmla="*/ 2657043 w 2965485"/>
              <a:gd name="connsiteY90" fmla="*/ 1597055 h 2961684"/>
              <a:gd name="connsiteX91" fmla="*/ 2663210 w 2965485"/>
              <a:gd name="connsiteY91" fmla="*/ 1499488 h 2961684"/>
              <a:gd name="connsiteX92" fmla="*/ 1484653 w 2965485"/>
              <a:gd name="connsiteY92" fmla="*/ 2346209 h 2961684"/>
              <a:gd name="connsiteX93" fmla="*/ 617211 w 2965485"/>
              <a:gd name="connsiteY93" fmla="*/ 1478767 h 2961684"/>
              <a:gd name="connsiteX94" fmla="*/ 1484653 w 2965485"/>
              <a:gd name="connsiteY94" fmla="*/ 611325 h 2961684"/>
              <a:gd name="connsiteX95" fmla="*/ 2352095 w 2965485"/>
              <a:gd name="connsiteY95" fmla="*/ 1478767 h 2961684"/>
              <a:gd name="connsiteX96" fmla="*/ 1484653 w 2965485"/>
              <a:gd name="connsiteY96" fmla="*/ 2346209 h 29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965485" h="2961684">
                <a:moveTo>
                  <a:pt x="2663210" y="1499488"/>
                </a:moveTo>
                <a:cubicBezTo>
                  <a:pt x="2663668" y="1485245"/>
                  <a:pt x="2674465" y="1468368"/>
                  <a:pt x="2687213" y="1461985"/>
                </a:cubicBezTo>
                <a:lnTo>
                  <a:pt x="2946055" y="1332365"/>
                </a:lnTo>
                <a:cubicBezTo>
                  <a:pt x="2958795" y="1325982"/>
                  <a:pt x="2967381" y="1309252"/>
                  <a:pt x="2965126" y="1295173"/>
                </a:cubicBezTo>
                <a:lnTo>
                  <a:pt x="2905452" y="1020136"/>
                </a:lnTo>
                <a:cubicBezTo>
                  <a:pt x="2901634" y="1006403"/>
                  <a:pt x="2886864" y="994423"/>
                  <a:pt x="2872647" y="993499"/>
                </a:cubicBezTo>
                <a:lnTo>
                  <a:pt x="2578289" y="974462"/>
                </a:lnTo>
                <a:cubicBezTo>
                  <a:pt x="2564063" y="973538"/>
                  <a:pt x="2547151" y="962387"/>
                  <a:pt x="2540708" y="949682"/>
                </a:cubicBezTo>
                <a:lnTo>
                  <a:pt x="2500683" y="876083"/>
                </a:lnTo>
                <a:cubicBezTo>
                  <a:pt x="2493514" y="863767"/>
                  <a:pt x="2493592" y="843659"/>
                  <a:pt x="2500864" y="831403"/>
                </a:cubicBezTo>
                <a:lnTo>
                  <a:pt x="2649503" y="580784"/>
                </a:lnTo>
                <a:cubicBezTo>
                  <a:pt x="2656776" y="568527"/>
                  <a:pt x="2655039" y="549724"/>
                  <a:pt x="2645651" y="539005"/>
                </a:cubicBezTo>
                <a:lnTo>
                  <a:pt x="2445370" y="334785"/>
                </a:lnTo>
                <a:cubicBezTo>
                  <a:pt x="2434832" y="325189"/>
                  <a:pt x="2416012" y="322995"/>
                  <a:pt x="2403556" y="329914"/>
                </a:cubicBezTo>
                <a:lnTo>
                  <a:pt x="2147435" y="472040"/>
                </a:lnTo>
                <a:cubicBezTo>
                  <a:pt x="2134971" y="478959"/>
                  <a:pt x="2114804" y="478570"/>
                  <a:pt x="2102608" y="471194"/>
                </a:cubicBezTo>
                <a:lnTo>
                  <a:pt x="2033397" y="431885"/>
                </a:lnTo>
                <a:cubicBezTo>
                  <a:pt x="2020813" y="425200"/>
                  <a:pt x="2010094" y="408072"/>
                  <a:pt x="2009584" y="393830"/>
                </a:cubicBezTo>
                <a:lnTo>
                  <a:pt x="1999047" y="100214"/>
                </a:lnTo>
                <a:cubicBezTo>
                  <a:pt x="1998537" y="85971"/>
                  <a:pt x="1986954" y="70951"/>
                  <a:pt x="1973316" y="66831"/>
                </a:cubicBezTo>
                <a:lnTo>
                  <a:pt x="1695921" y="462"/>
                </a:lnTo>
                <a:cubicBezTo>
                  <a:pt x="1681894" y="-2077"/>
                  <a:pt x="1664905" y="6111"/>
                  <a:pt x="1658159" y="18669"/>
                </a:cubicBezTo>
                <a:lnTo>
                  <a:pt x="1520412" y="275076"/>
                </a:lnTo>
                <a:cubicBezTo>
                  <a:pt x="1513666" y="287634"/>
                  <a:pt x="1502256" y="297792"/>
                  <a:pt x="1495053" y="297654"/>
                </a:cubicBezTo>
                <a:lnTo>
                  <a:pt x="1488480" y="297654"/>
                </a:lnTo>
                <a:cubicBezTo>
                  <a:pt x="1448506" y="297654"/>
                  <a:pt x="1395914" y="301618"/>
                  <a:pt x="1395914" y="301618"/>
                </a:cubicBezTo>
                <a:cubicBezTo>
                  <a:pt x="1381706" y="302689"/>
                  <a:pt x="1363421" y="293991"/>
                  <a:pt x="1355293" y="282279"/>
                </a:cubicBezTo>
                <a:lnTo>
                  <a:pt x="1186909" y="39848"/>
                </a:lnTo>
                <a:cubicBezTo>
                  <a:pt x="1178781" y="28144"/>
                  <a:pt x="1160894" y="21684"/>
                  <a:pt x="1147160" y="25484"/>
                </a:cubicBezTo>
                <a:lnTo>
                  <a:pt x="882203" y="114863"/>
                </a:lnTo>
                <a:cubicBezTo>
                  <a:pt x="868980" y="120183"/>
                  <a:pt x="859073" y="136162"/>
                  <a:pt x="860187" y="150371"/>
                </a:cubicBezTo>
                <a:lnTo>
                  <a:pt x="882773" y="438528"/>
                </a:lnTo>
                <a:cubicBezTo>
                  <a:pt x="883887" y="452736"/>
                  <a:pt x="875000" y="470684"/>
                  <a:pt x="863028" y="478415"/>
                </a:cubicBezTo>
                <a:lnTo>
                  <a:pt x="778789" y="536742"/>
                </a:lnTo>
                <a:cubicBezTo>
                  <a:pt x="767345" y="545233"/>
                  <a:pt x="747211" y="547729"/>
                  <a:pt x="734039" y="542279"/>
                </a:cubicBezTo>
                <a:lnTo>
                  <a:pt x="461248" y="429337"/>
                </a:lnTo>
                <a:cubicBezTo>
                  <a:pt x="448076" y="423887"/>
                  <a:pt x="429506" y="428094"/>
                  <a:pt x="419970" y="438683"/>
                </a:cubicBezTo>
                <a:lnTo>
                  <a:pt x="249954" y="649510"/>
                </a:lnTo>
                <a:cubicBezTo>
                  <a:pt x="241619" y="661067"/>
                  <a:pt x="241844" y="679810"/>
                  <a:pt x="250464" y="691159"/>
                </a:cubicBezTo>
                <a:lnTo>
                  <a:pt x="424419" y="920272"/>
                </a:lnTo>
                <a:cubicBezTo>
                  <a:pt x="433039" y="931621"/>
                  <a:pt x="435189" y="951487"/>
                  <a:pt x="429204" y="964426"/>
                </a:cubicBezTo>
                <a:lnTo>
                  <a:pt x="381897" y="1077678"/>
                </a:lnTo>
                <a:cubicBezTo>
                  <a:pt x="376896" y="1091022"/>
                  <a:pt x="361323" y="1104013"/>
                  <a:pt x="347296" y="1106543"/>
                </a:cubicBezTo>
                <a:lnTo>
                  <a:pt x="57887" y="1158808"/>
                </a:lnTo>
                <a:cubicBezTo>
                  <a:pt x="43860" y="1161338"/>
                  <a:pt x="30559" y="1174925"/>
                  <a:pt x="28313" y="1189004"/>
                </a:cubicBezTo>
                <a:cubicBezTo>
                  <a:pt x="28313" y="1189004"/>
                  <a:pt x="0" y="1366975"/>
                  <a:pt x="0" y="1473213"/>
                </a:cubicBezTo>
                <a:lnTo>
                  <a:pt x="0" y="1473783"/>
                </a:lnTo>
                <a:cubicBezTo>
                  <a:pt x="9" y="1474414"/>
                  <a:pt x="10978" y="1478923"/>
                  <a:pt x="24357" y="1483811"/>
                </a:cubicBezTo>
                <a:lnTo>
                  <a:pt x="294436" y="1582458"/>
                </a:lnTo>
                <a:cubicBezTo>
                  <a:pt x="307824" y="1587346"/>
                  <a:pt x="320417" y="1602893"/>
                  <a:pt x="322430" y="1616998"/>
                </a:cubicBezTo>
                <a:lnTo>
                  <a:pt x="347746" y="1755039"/>
                </a:lnTo>
                <a:cubicBezTo>
                  <a:pt x="350907" y="1768936"/>
                  <a:pt x="344956" y="1788249"/>
                  <a:pt x="334531" y="1797966"/>
                </a:cubicBezTo>
                <a:lnTo>
                  <a:pt x="120620" y="1997185"/>
                </a:lnTo>
                <a:cubicBezTo>
                  <a:pt x="110194" y="2006902"/>
                  <a:pt x="106472" y="2025464"/>
                  <a:pt x="112354" y="2038445"/>
                </a:cubicBezTo>
                <a:lnTo>
                  <a:pt x="229017" y="2264639"/>
                </a:lnTo>
                <a:cubicBezTo>
                  <a:pt x="236204" y="2276947"/>
                  <a:pt x="253461" y="2284461"/>
                  <a:pt x="267367" y="2281335"/>
                </a:cubicBezTo>
                <a:lnTo>
                  <a:pt x="549106" y="2218032"/>
                </a:lnTo>
                <a:cubicBezTo>
                  <a:pt x="563012" y="2214905"/>
                  <a:pt x="582101" y="2221089"/>
                  <a:pt x="591533" y="2231774"/>
                </a:cubicBezTo>
                <a:lnTo>
                  <a:pt x="695387" y="2339766"/>
                </a:lnTo>
                <a:cubicBezTo>
                  <a:pt x="705692" y="2349612"/>
                  <a:pt x="711245" y="2368960"/>
                  <a:pt x="707722" y="2382771"/>
                </a:cubicBezTo>
                <a:lnTo>
                  <a:pt x="636015" y="2663897"/>
                </a:lnTo>
                <a:cubicBezTo>
                  <a:pt x="632491" y="2677708"/>
                  <a:pt x="639461" y="2695250"/>
                  <a:pt x="651501" y="2702877"/>
                </a:cubicBezTo>
                <a:lnTo>
                  <a:pt x="871441" y="2826822"/>
                </a:lnTo>
                <a:cubicBezTo>
                  <a:pt x="884198" y="2833179"/>
                  <a:pt x="902820" y="2830078"/>
                  <a:pt x="912831" y="2819938"/>
                </a:cubicBezTo>
                <a:lnTo>
                  <a:pt x="1116844" y="2613127"/>
                </a:lnTo>
                <a:cubicBezTo>
                  <a:pt x="1126854" y="2602978"/>
                  <a:pt x="1146305" y="2597709"/>
                  <a:pt x="1160065" y="2601406"/>
                </a:cubicBezTo>
                <a:lnTo>
                  <a:pt x="1305128" y="2633649"/>
                </a:lnTo>
                <a:cubicBezTo>
                  <a:pt x="1319155" y="2636154"/>
                  <a:pt x="1334322" y="2649265"/>
                  <a:pt x="1338822" y="2662791"/>
                </a:cubicBezTo>
                <a:lnTo>
                  <a:pt x="1429850" y="2936153"/>
                </a:lnTo>
                <a:cubicBezTo>
                  <a:pt x="1434350" y="2949670"/>
                  <a:pt x="1449690" y="2961062"/>
                  <a:pt x="1463941" y="2961468"/>
                </a:cubicBezTo>
                <a:cubicBezTo>
                  <a:pt x="1463941" y="2961468"/>
                  <a:pt x="1471577" y="2961685"/>
                  <a:pt x="1488454" y="2961685"/>
                </a:cubicBezTo>
                <a:cubicBezTo>
                  <a:pt x="1575958" y="2961685"/>
                  <a:pt x="1719337" y="2942941"/>
                  <a:pt x="1719337" y="2942941"/>
                </a:cubicBezTo>
                <a:cubicBezTo>
                  <a:pt x="1733468" y="2941093"/>
                  <a:pt x="1747434" y="2928172"/>
                  <a:pt x="1750362" y="2914223"/>
                </a:cubicBezTo>
                <a:lnTo>
                  <a:pt x="1810616" y="2627862"/>
                </a:lnTo>
                <a:cubicBezTo>
                  <a:pt x="1813552" y="2613913"/>
                  <a:pt x="1827009" y="2598806"/>
                  <a:pt x="1840527" y="2594289"/>
                </a:cubicBezTo>
                <a:lnTo>
                  <a:pt x="1968151" y="2545903"/>
                </a:lnTo>
                <a:cubicBezTo>
                  <a:pt x="1981262" y="2540306"/>
                  <a:pt x="2001059" y="2543044"/>
                  <a:pt x="2012158" y="2551984"/>
                </a:cubicBezTo>
                <a:lnTo>
                  <a:pt x="2236036" y="2732339"/>
                </a:lnTo>
                <a:cubicBezTo>
                  <a:pt x="2247135" y="2741278"/>
                  <a:pt x="2265861" y="2742047"/>
                  <a:pt x="2277651" y="2734040"/>
                </a:cubicBezTo>
                <a:lnTo>
                  <a:pt x="2487813" y="2574665"/>
                </a:lnTo>
                <a:cubicBezTo>
                  <a:pt x="2498696" y="2565458"/>
                  <a:pt x="2503447" y="2547034"/>
                  <a:pt x="2498376" y="2533716"/>
                </a:cubicBezTo>
                <a:lnTo>
                  <a:pt x="2393572" y="2258472"/>
                </a:lnTo>
                <a:cubicBezTo>
                  <a:pt x="2388502" y="2245153"/>
                  <a:pt x="2391585" y="2225106"/>
                  <a:pt x="2400421" y="2213929"/>
                </a:cubicBezTo>
                <a:lnTo>
                  <a:pt x="2469804" y="2119351"/>
                </a:lnTo>
                <a:cubicBezTo>
                  <a:pt x="2477820" y="2107570"/>
                  <a:pt x="2495967" y="2099166"/>
                  <a:pt x="2510140" y="2100694"/>
                </a:cubicBezTo>
                <a:lnTo>
                  <a:pt x="2796579" y="2131443"/>
                </a:lnTo>
                <a:cubicBezTo>
                  <a:pt x="2810752" y="2132963"/>
                  <a:pt x="2826956" y="2123497"/>
                  <a:pt x="2832596" y="2110411"/>
                </a:cubicBezTo>
                <a:lnTo>
                  <a:pt x="2926423" y="1853832"/>
                </a:lnTo>
                <a:cubicBezTo>
                  <a:pt x="2930586" y="1840203"/>
                  <a:pt x="2924618" y="1822125"/>
                  <a:pt x="2913147" y="1813669"/>
                </a:cubicBezTo>
                <a:lnTo>
                  <a:pt x="2675432" y="1638237"/>
                </a:lnTo>
                <a:cubicBezTo>
                  <a:pt x="2663962" y="1629773"/>
                  <a:pt x="2655687" y="1611246"/>
                  <a:pt x="2657043" y="1597055"/>
                </a:cubicBezTo>
                <a:lnTo>
                  <a:pt x="2663210" y="1499488"/>
                </a:lnTo>
                <a:close/>
                <a:moveTo>
                  <a:pt x="1484653" y="2346209"/>
                </a:moveTo>
                <a:cubicBezTo>
                  <a:pt x="1005587" y="2346209"/>
                  <a:pt x="617211" y="1957851"/>
                  <a:pt x="617211" y="1478767"/>
                </a:cubicBezTo>
                <a:cubicBezTo>
                  <a:pt x="617211" y="999692"/>
                  <a:pt x="1005569" y="611325"/>
                  <a:pt x="1484653" y="611325"/>
                </a:cubicBezTo>
                <a:cubicBezTo>
                  <a:pt x="1963738" y="611325"/>
                  <a:pt x="2352095" y="999683"/>
                  <a:pt x="2352095" y="1478767"/>
                </a:cubicBezTo>
                <a:cubicBezTo>
                  <a:pt x="2352095" y="1957851"/>
                  <a:pt x="1963738" y="2346209"/>
                  <a:pt x="1484653" y="2346209"/>
                </a:cubicBezTo>
                <a:close/>
              </a:path>
            </a:pathLst>
          </a:custGeom>
          <a:solidFill>
            <a:schemeClr val="bg2">
              <a:lumMod val="75000"/>
            </a:schemeClr>
          </a:solidFill>
          <a:ln w="8629" cap="flat">
            <a:solidFill>
              <a:schemeClr val="tx1">
                <a:alpha val="2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lowchart: Connector 44">
            <a:extLst>
              <a:ext uri="{FF2B5EF4-FFF2-40B4-BE49-F238E27FC236}">
                <a16:creationId xmlns:a16="http://schemas.microsoft.com/office/drawing/2014/main" id="{B4BB881E-2D93-4539-A500-167BE02B2435}"/>
              </a:ext>
            </a:extLst>
          </p:cNvPr>
          <p:cNvSpPr/>
          <p:nvPr/>
        </p:nvSpPr>
        <p:spPr>
          <a:xfrm>
            <a:off x="1631668" y="1241050"/>
            <a:ext cx="2017576" cy="180138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To cut the  intermediary cost</a:t>
            </a:r>
          </a:p>
        </p:txBody>
      </p:sp>
      <p:sp>
        <p:nvSpPr>
          <p:cNvPr id="46" name="Flowchart: Connector 45">
            <a:extLst>
              <a:ext uri="{FF2B5EF4-FFF2-40B4-BE49-F238E27FC236}">
                <a16:creationId xmlns:a16="http://schemas.microsoft.com/office/drawing/2014/main" id="{0C6B608B-2152-419B-90AE-81C2F26251D8}"/>
              </a:ext>
            </a:extLst>
          </p:cNvPr>
          <p:cNvSpPr/>
          <p:nvPr/>
        </p:nvSpPr>
        <p:spPr>
          <a:xfrm>
            <a:off x="2608431" y="4860773"/>
            <a:ext cx="1821544" cy="17161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To regulate the reselling-item system.</a:t>
            </a:r>
          </a:p>
        </p:txBody>
      </p:sp>
      <p:sp>
        <p:nvSpPr>
          <p:cNvPr id="47" name="Flowchart: Connector 46">
            <a:extLst>
              <a:ext uri="{FF2B5EF4-FFF2-40B4-BE49-F238E27FC236}">
                <a16:creationId xmlns:a16="http://schemas.microsoft.com/office/drawing/2014/main" id="{58EF159D-2030-4916-86A7-14E5BC8283C2}"/>
              </a:ext>
            </a:extLst>
          </p:cNvPr>
          <p:cNvSpPr/>
          <p:nvPr/>
        </p:nvSpPr>
        <p:spPr>
          <a:xfrm>
            <a:off x="8074594" y="4538749"/>
            <a:ext cx="1918492" cy="189679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To decide whether a used car is worth the posted price </a:t>
            </a:r>
          </a:p>
        </p:txBody>
      </p:sp>
      <p:sp>
        <p:nvSpPr>
          <p:cNvPr id="48" name="Flowchart: Connector 47">
            <a:extLst>
              <a:ext uri="{FF2B5EF4-FFF2-40B4-BE49-F238E27FC236}">
                <a16:creationId xmlns:a16="http://schemas.microsoft.com/office/drawing/2014/main" id="{386B08D6-CA01-4E21-A881-8EA280BD65DD}"/>
              </a:ext>
            </a:extLst>
          </p:cNvPr>
          <p:cNvSpPr/>
          <p:nvPr/>
        </p:nvSpPr>
        <p:spPr>
          <a:xfrm>
            <a:off x="8435167" y="785308"/>
            <a:ext cx="2034521" cy="191327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Bring Transparency to the consumer</a:t>
            </a:r>
          </a:p>
        </p:txBody>
      </p:sp>
      <p:sp>
        <p:nvSpPr>
          <p:cNvPr id="49" name="TextBox 48">
            <a:extLst>
              <a:ext uri="{FF2B5EF4-FFF2-40B4-BE49-F238E27FC236}">
                <a16:creationId xmlns:a16="http://schemas.microsoft.com/office/drawing/2014/main" id="{DD94935B-3D63-4676-9B3B-BB0E84732233}"/>
              </a:ext>
            </a:extLst>
          </p:cNvPr>
          <p:cNvSpPr txBox="1"/>
          <p:nvPr/>
        </p:nvSpPr>
        <p:spPr>
          <a:xfrm>
            <a:off x="4993668" y="348701"/>
            <a:ext cx="30809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blurRad="50800" dist="38100" dir="2700000" algn="tl" rotWithShape="0">
                    <a:prstClr val="black">
                      <a:alpha val="40000"/>
                    </a:prstClr>
                  </a:outerShdw>
                </a:effectLst>
                <a:uLnTx/>
                <a:uFillTx/>
                <a:latin typeface="Calibri" panose="020F0502020204030204"/>
                <a:ea typeface="+mn-ea"/>
                <a:cs typeface="+mn-cs"/>
              </a:rPr>
              <a:t>MOTIVATION</a:t>
            </a:r>
          </a:p>
        </p:txBody>
      </p:sp>
      <p:cxnSp>
        <p:nvCxnSpPr>
          <p:cNvPr id="50" name="Straight Arrow Connector 49">
            <a:extLst>
              <a:ext uri="{FF2B5EF4-FFF2-40B4-BE49-F238E27FC236}">
                <a16:creationId xmlns:a16="http://schemas.microsoft.com/office/drawing/2014/main" id="{8FF6C3DD-0D7C-438F-B1CD-AE60E609D126}"/>
              </a:ext>
            </a:extLst>
          </p:cNvPr>
          <p:cNvCxnSpPr/>
          <p:nvPr/>
        </p:nvCxnSpPr>
        <p:spPr>
          <a:xfrm>
            <a:off x="4993668" y="1112018"/>
            <a:ext cx="248016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8" presetClass="emph" presetSubtype="0" repeatCount="indefinite" fill="hold" grpId="1" nodeType="clickEffect">
                                  <p:stCondLst>
                                    <p:cond delay="0"/>
                                  </p:stCondLst>
                                  <p:childTnLst>
                                    <p:animRot by="21600000">
                                      <p:cBhvr>
                                        <p:cTn id="38" dur="5000" fill="hold"/>
                                        <p:tgtEl>
                                          <p:spTgt spid="41"/>
                                        </p:tgtEl>
                                        <p:attrNameLst>
                                          <p:attrName>r</p:attrName>
                                        </p:attrNameLst>
                                      </p:cBhvr>
                                    </p:animRot>
                                  </p:childTnLst>
                                </p:cTn>
                              </p:par>
                              <p:par>
                                <p:cTn id="39" presetID="8" presetClass="emph" presetSubtype="0" repeatCount="indefinite" fill="hold" grpId="1" nodeType="withEffect">
                                  <p:stCondLst>
                                    <p:cond delay="500"/>
                                  </p:stCondLst>
                                  <p:childTnLst>
                                    <p:animRot by="21600000">
                                      <p:cBhvr>
                                        <p:cTn id="40" dur="5000" fill="hold"/>
                                        <p:tgtEl>
                                          <p:spTgt spid="42"/>
                                        </p:tgtEl>
                                        <p:attrNameLst>
                                          <p:attrName>r</p:attrName>
                                        </p:attrNameLst>
                                      </p:cBhvr>
                                    </p:animRot>
                                  </p:childTnLst>
                                </p:cTn>
                              </p:par>
                              <p:par>
                                <p:cTn id="41" presetID="8" presetClass="emph" presetSubtype="0" repeatCount="indefinite" fill="hold" grpId="1" nodeType="withEffect">
                                  <p:stCondLst>
                                    <p:cond delay="500"/>
                                  </p:stCondLst>
                                  <p:childTnLst>
                                    <p:animRot by="21600000">
                                      <p:cBhvr>
                                        <p:cTn id="42" dur="5000" fill="hold"/>
                                        <p:tgtEl>
                                          <p:spTgt spid="43"/>
                                        </p:tgtEl>
                                        <p:attrNameLst>
                                          <p:attrName>r</p:attrName>
                                        </p:attrNameLst>
                                      </p:cBhvr>
                                    </p:animRot>
                                  </p:childTnLst>
                                </p:cTn>
                              </p:par>
                              <p:par>
                                <p:cTn id="43" presetID="8" presetClass="emph" presetSubtype="0" repeatCount="indefinite" fill="hold" grpId="1" nodeType="withEffect">
                                  <p:stCondLst>
                                    <p:cond delay="0"/>
                                  </p:stCondLst>
                                  <p:childTnLst>
                                    <p:animRot by="21600000">
                                      <p:cBhvr>
                                        <p:cTn id="44" dur="5000" fill="hold"/>
                                        <p:tgtEl>
                                          <p:spTgt spid="44"/>
                                        </p:tgtEl>
                                        <p:attrNameLst>
                                          <p:attrName>r</p:attrName>
                                        </p:attrNameLst>
                                      </p:cBhvr>
                                    </p:animRot>
                                  </p:childTnLst>
                                </p:cTn>
                              </p:par>
                              <p:par>
                                <p:cTn id="45" presetID="8" presetClass="emph" presetSubtype="0" repeatCount="indefinite" fill="hold" grpId="0" nodeType="withEffect">
                                  <p:stCondLst>
                                    <p:cond delay="0"/>
                                  </p:stCondLst>
                                  <p:childTnLst>
                                    <p:animRot by="-21600000">
                                      <p:cBhvr>
                                        <p:cTn id="46" dur="5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animBg="1"/>
      <p:bldP spid="41" grpId="1" animBg="1"/>
      <p:bldP spid="42" grpId="0" animBg="1"/>
      <p:bldP spid="42" grpId="1" animBg="1"/>
      <p:bldP spid="43" grpId="0" animBg="1"/>
      <p:bldP spid="43" grpId="1" animBg="1"/>
      <p:bldP spid="44" grpId="0" animBg="1"/>
      <p:bldP spid="44" grpId="1" animBg="1"/>
      <p:bldP spid="45" grpId="0" animBg="1"/>
      <p:bldP spid="46" grpId="0" animBg="1"/>
      <p:bldP spid="47"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635000" y="466725"/>
            <a:ext cx="5232400" cy="840230"/>
          </a:xfrm>
        </p:spPr>
        <p:txBody>
          <a:bodyPr/>
          <a:lstStyle/>
          <a:p>
            <a:r>
              <a:rPr lang="en-US" sz="5400" dirty="0">
                <a:solidFill>
                  <a:schemeClr val="accent2"/>
                </a:solidFill>
                <a:latin typeface="Berlin Sans FB Demi" panose="020E0802020502020306" pitchFamily="34" charset="0"/>
              </a:rPr>
              <a:t>Objectives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500" y="1735136"/>
            <a:ext cx="11442700" cy="4762501"/>
          </a:xfrm>
        </p:spPr>
        <p:txBody>
          <a:bodyPr/>
          <a:lstStyle/>
          <a:p>
            <a:r>
              <a:rPr lang="en-IN" sz="2000" dirty="0">
                <a:latin typeface="Arial Rounded MT Bold" panose="020F0704030504030204" pitchFamily="34" charset="0"/>
              </a:rPr>
              <a:t>To develop a web application that helps users to predict the value of the used cars and housing properties</a:t>
            </a:r>
            <a:r>
              <a:rPr lang="en-US" sz="2000" dirty="0">
                <a:latin typeface="Arial Rounded MT Bold" panose="020F0704030504030204" pitchFamily="34" charset="0"/>
              </a:rPr>
              <a:t>.</a:t>
            </a:r>
          </a:p>
          <a:p>
            <a:r>
              <a:rPr lang="en-IN" sz="2000" dirty="0">
                <a:latin typeface="Arial Rounded MT Bold" panose="020F0704030504030204" pitchFamily="34" charset="0"/>
              </a:rPr>
              <a:t>To help car dealers better understand what makes a car desirable , it’s important feature in order to provide better services.</a:t>
            </a:r>
          </a:p>
          <a:p>
            <a:r>
              <a:rPr lang="en-IN" sz="2000" dirty="0">
                <a:latin typeface="Arial Rounded MT Bold" panose="020F0704030504030204" pitchFamily="34" charset="0"/>
              </a:rPr>
              <a:t>To predict the efficient house pricing for real estate customers by considering number of factors.</a:t>
            </a:r>
          </a:p>
          <a:p>
            <a:r>
              <a:rPr lang="en-IN" sz="2000" dirty="0">
                <a:latin typeface="Arial Rounded MT Bold" panose="020F0704030504030204" pitchFamily="34" charset="0"/>
              </a:rPr>
              <a:t>To develop the frontend </a:t>
            </a:r>
          </a:p>
          <a:p>
            <a:pPr marL="0" indent="0" algn="ctr">
              <a:buNone/>
            </a:pPr>
            <a:r>
              <a:rPr lang="en-IN" sz="2000" dirty="0">
                <a:latin typeface="Arial Rounded MT Bold" panose="020F0704030504030204" pitchFamily="34" charset="0"/>
              </a:rPr>
              <a:t>       </a:t>
            </a:r>
            <a:r>
              <a:rPr lang="en-IN" dirty="0">
                <a:latin typeface="Arial Rounded MT Bold" panose="020F0704030504030204" pitchFamily="34" charset="0"/>
              </a:rPr>
              <a:t>To develop an interactive client-side interface with the help of technologies like HTML, CSS and JavaScript so that user can see and interact directly</a:t>
            </a:r>
          </a:p>
          <a:p>
            <a:r>
              <a:rPr lang="en-IN" sz="2000" dirty="0">
                <a:latin typeface="Arial Rounded MT Bold" panose="020F0704030504030204" pitchFamily="34" charset="0"/>
              </a:rPr>
              <a:t>To develop backend            </a:t>
            </a:r>
          </a:p>
          <a:p>
            <a:pPr marL="0" indent="0" algn="ctr">
              <a:buNone/>
            </a:pPr>
            <a:r>
              <a:rPr lang="en-IN" sz="2000" dirty="0">
                <a:latin typeface="Arial Rounded MT Bold" panose="020F0704030504030204" pitchFamily="34" charset="0"/>
              </a:rPr>
              <a:t>         </a:t>
            </a:r>
            <a:r>
              <a:rPr lang="en-IN" dirty="0">
                <a:latin typeface="Arial Rounded MT Bold" panose="020F0704030504030204" pitchFamily="34" charset="0"/>
              </a:rPr>
              <a:t>It will help to deploy and integrate our machine learning model with the help of technology like  Flask.</a:t>
            </a:r>
            <a:endParaRPr lang="en-US" dirty="0">
              <a:latin typeface="Arial Rounded MT Bold" panose="020F0704030504030204" pitchFamily="34" charset="0"/>
            </a:endParaRPr>
          </a:p>
          <a:p>
            <a:endParaRPr lang="en-US" dirty="0"/>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Effect transition="in" filter="wipe(down)">
                                      <p:cBhvr>
                                        <p:cTn id="31" dur="500"/>
                                        <p:tgtEl>
                                          <p:spTgt spid="8">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
                                            <p:txEl>
                                              <p:pRg st="5" end="5"/>
                                            </p:txEl>
                                          </p:spTgt>
                                        </p:tgtEl>
                                        <p:attrNameLst>
                                          <p:attrName>style.visibility</p:attrName>
                                        </p:attrNameLst>
                                      </p:cBhvr>
                                      <p:to>
                                        <p:strVal val="visible"/>
                                      </p:to>
                                    </p:set>
                                    <p:anim calcmode="lin" valueType="num">
                                      <p:cBhvr additive="base">
                                        <p:cTn id="36"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wipe(down)">
                                      <p:cBhvr>
                                        <p:cTn id="4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757130"/>
          </a:xfrm>
        </p:spPr>
        <p:txBody>
          <a:bodyPr/>
          <a:lstStyle/>
          <a:p>
            <a:r>
              <a:rPr lang="en-IN" sz="4800" dirty="0">
                <a:solidFill>
                  <a:schemeClr val="accent2"/>
                </a:solidFill>
                <a:latin typeface="Berlin Sans FB Demi" panose="020E0802020502020306" pitchFamily="34" charset="0"/>
              </a:rPr>
              <a:t>Literature Review</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graphicFrame>
        <p:nvGraphicFramePr>
          <p:cNvPr id="4" name="Table 3"/>
          <p:cNvGraphicFramePr>
            <a:graphicFrameLocks noGrp="1"/>
          </p:cNvGraphicFramePr>
          <p:nvPr/>
        </p:nvGraphicFramePr>
        <p:xfrm>
          <a:off x="0" y="1300053"/>
          <a:ext cx="12192000" cy="5557946"/>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4124055515"/>
                    </a:ext>
                  </a:extLst>
                </a:gridCol>
                <a:gridCol w="2438400">
                  <a:extLst>
                    <a:ext uri="{9D8B030D-6E8A-4147-A177-3AD203B41FA5}">
                      <a16:colId xmlns:a16="http://schemas.microsoft.com/office/drawing/2014/main" val="3342885198"/>
                    </a:ext>
                  </a:extLst>
                </a:gridCol>
                <a:gridCol w="2438400">
                  <a:extLst>
                    <a:ext uri="{9D8B030D-6E8A-4147-A177-3AD203B41FA5}">
                      <a16:colId xmlns:a16="http://schemas.microsoft.com/office/drawing/2014/main" val="3880328344"/>
                    </a:ext>
                  </a:extLst>
                </a:gridCol>
                <a:gridCol w="2438400">
                  <a:extLst>
                    <a:ext uri="{9D8B030D-6E8A-4147-A177-3AD203B41FA5}">
                      <a16:colId xmlns:a16="http://schemas.microsoft.com/office/drawing/2014/main" val="4051757521"/>
                    </a:ext>
                  </a:extLst>
                </a:gridCol>
                <a:gridCol w="2438400">
                  <a:extLst>
                    <a:ext uri="{9D8B030D-6E8A-4147-A177-3AD203B41FA5}">
                      <a16:colId xmlns:a16="http://schemas.microsoft.com/office/drawing/2014/main" val="2792995232"/>
                    </a:ext>
                  </a:extLst>
                </a:gridCol>
              </a:tblGrid>
              <a:tr h="797065">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Reference Paper</a:t>
                      </a:r>
                      <a:endParaRPr lang="en-IN" dirty="0">
                        <a:effectLst/>
                      </a:endParaRPr>
                    </a:p>
                  </a:txBody>
                  <a:tcPr marL="63500" marR="63500" marT="63500" marB="63500"/>
                </a:tc>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Authors </a:t>
                      </a:r>
                      <a:endParaRPr lang="en-IN" dirty="0">
                        <a:effectLst/>
                      </a:endParaRPr>
                    </a:p>
                  </a:txBody>
                  <a:tcPr marL="63500" marR="63500" marT="63500" marB="63500"/>
                </a:tc>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Journal / Conference and year</a:t>
                      </a:r>
                      <a:endParaRPr lang="en-IN" dirty="0">
                        <a:effectLst/>
                      </a:endParaRPr>
                    </a:p>
                  </a:txBody>
                  <a:tcPr marL="63500" marR="63500" marT="63500" marB="63500"/>
                </a:tc>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Algorithm and Tool used</a:t>
                      </a:r>
                      <a:endParaRPr lang="en-IN" dirty="0">
                        <a:effectLst/>
                      </a:endParaRPr>
                    </a:p>
                  </a:txBody>
                  <a:tcPr marL="63500" marR="63500" marT="63500" marB="63500"/>
                </a:tc>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Observations and Results </a:t>
                      </a:r>
                      <a:endParaRPr lang="en-IN" dirty="0">
                        <a:effectLst/>
                      </a:endParaRPr>
                    </a:p>
                  </a:txBody>
                  <a:tcPr marL="63500" marR="63500" marT="63500" marB="63500"/>
                </a:tc>
                <a:extLst>
                  <a:ext uri="{0D108BD9-81ED-4DB2-BD59-A6C34878D82A}">
                    <a16:rowId xmlns:a16="http://schemas.microsoft.com/office/drawing/2014/main" val="398575041"/>
                  </a:ext>
                </a:extLst>
              </a:tr>
              <a:tr h="1783191">
                <a:tc>
                  <a:txBody>
                    <a:bodyPr/>
                    <a:lstStyle/>
                    <a:p>
                      <a:pPr rtl="0" fontAlgn="t">
                        <a:spcBef>
                          <a:spcPts val="0"/>
                        </a:spcBef>
                        <a:spcAft>
                          <a:spcPts val="0"/>
                        </a:spcAft>
                      </a:pPr>
                      <a:r>
                        <a:rPr lang="en-IN" sz="1200" b="0" i="0" u="none" strike="noStrike" dirty="0">
                          <a:solidFill>
                            <a:srgbClr val="000000"/>
                          </a:solidFill>
                          <a:effectLst/>
                          <a:latin typeface="Arial" panose="020B0604020202020204" pitchFamily="34" charset="0"/>
                        </a:rPr>
                        <a:t>Prediction of Prices for Used Car by Using  Regression Models</a:t>
                      </a:r>
                      <a:endParaRPr lang="en-IN" sz="1200" dirty="0">
                        <a:effectLst/>
                      </a:endParaRPr>
                    </a:p>
                    <a:p>
                      <a:pPr rtl="0" fontAlgn="t">
                        <a:spcBef>
                          <a:spcPts val="0"/>
                        </a:spcBef>
                        <a:spcAft>
                          <a:spcPts val="0"/>
                        </a:spcAft>
                      </a:pPr>
                      <a:br>
                        <a:rPr lang="en-IN" sz="1200" dirty="0">
                          <a:effectLst/>
                        </a:rPr>
                      </a:br>
                      <a:br>
                        <a:rPr lang="en-IN" sz="1200" dirty="0">
                          <a:effectLst/>
                        </a:rPr>
                      </a:br>
                      <a:r>
                        <a:rPr lang="en-IN" sz="1200" b="1" i="0" u="none" strike="noStrike" dirty="0">
                          <a:solidFill>
                            <a:srgbClr val="000000"/>
                          </a:solidFill>
                          <a:effectLst/>
                          <a:latin typeface="Arial" panose="020B0604020202020204" pitchFamily="34" charset="0"/>
                        </a:rPr>
                        <a:t>  </a:t>
                      </a:r>
                      <a:endParaRPr lang="en-IN" sz="1200" dirty="0">
                        <a:effectLst/>
                      </a:endParaRPr>
                    </a:p>
                    <a:p>
                      <a:pPr fontAlgn="t"/>
                      <a:br>
                        <a:rPr lang="en-IN" sz="1200" dirty="0">
                          <a:effectLst/>
                        </a:rPr>
                      </a:br>
                      <a:br>
                        <a:rPr lang="en-IN" sz="1200" dirty="0">
                          <a:effectLst/>
                        </a:rPr>
                      </a:br>
                      <a:endParaRPr lang="en-IN" sz="1200" dirty="0">
                        <a:effectLst/>
                      </a:endParaRPr>
                    </a:p>
                  </a:txBody>
                  <a:tcPr marL="63500" marR="63500" marT="63500" marB="63500"/>
                </a:tc>
                <a:tc>
                  <a:txBody>
                    <a:bodyPr/>
                    <a:lstStyle/>
                    <a:p>
                      <a:pPr rtl="0" fontAlgn="t">
                        <a:spcBef>
                          <a:spcPts val="0"/>
                        </a:spcBef>
                        <a:spcAft>
                          <a:spcPts val="0"/>
                        </a:spcAft>
                      </a:pPr>
                      <a:r>
                        <a:rPr lang="en-IN" sz="1200" b="0" i="0" u="none" strike="noStrike" dirty="0" err="1">
                          <a:solidFill>
                            <a:srgbClr val="000000"/>
                          </a:solidFill>
                          <a:effectLst/>
                          <a:latin typeface="Arial" panose="020B0604020202020204" pitchFamily="34" charset="0"/>
                        </a:rPr>
                        <a:t>Nitis</a:t>
                      </a:r>
                      <a:r>
                        <a:rPr lang="en-IN" sz="1200" b="0" i="0" u="none" strike="noStrike" dirty="0">
                          <a:solidFill>
                            <a:srgbClr val="000000"/>
                          </a:solidFill>
                          <a:effectLst/>
                          <a:latin typeface="Arial" panose="020B0604020202020204" pitchFamily="34" charset="0"/>
                        </a:rPr>
                        <a:t> </a:t>
                      </a:r>
                      <a:r>
                        <a:rPr lang="en-IN" sz="1200" b="0" i="0" u="none" strike="noStrike" dirty="0" err="1">
                          <a:solidFill>
                            <a:srgbClr val="000000"/>
                          </a:solidFill>
                          <a:effectLst/>
                          <a:latin typeface="Arial" panose="020B0604020202020204" pitchFamily="34" charset="0"/>
                        </a:rPr>
                        <a:t>Monburinon</a:t>
                      </a:r>
                      <a:r>
                        <a:rPr lang="en-IN" sz="1200" b="0" i="0" u="none" strike="noStrike" dirty="0">
                          <a:solidFill>
                            <a:srgbClr val="000000"/>
                          </a:solidFill>
                          <a:effectLst/>
                          <a:latin typeface="Arial" panose="020B0604020202020204" pitchFamily="34" charset="0"/>
                        </a:rPr>
                        <a:t>,</a:t>
                      </a:r>
                      <a:endParaRPr lang="en-IN" sz="1200" dirty="0">
                        <a:effectLst/>
                      </a:endParaRPr>
                    </a:p>
                    <a:p>
                      <a:pPr rtl="0" fontAlgn="t">
                        <a:spcBef>
                          <a:spcPts val="0"/>
                        </a:spcBef>
                        <a:spcAft>
                          <a:spcPts val="0"/>
                        </a:spcAft>
                      </a:pPr>
                      <a:r>
                        <a:rPr lang="en-IN" sz="1200" b="0" i="0" u="none" strike="noStrike" dirty="0">
                          <a:solidFill>
                            <a:srgbClr val="000000"/>
                          </a:solidFill>
                          <a:effectLst/>
                          <a:latin typeface="Arial" panose="020B0604020202020204" pitchFamily="34" charset="0"/>
                        </a:rPr>
                        <a:t>Prajak </a:t>
                      </a:r>
                      <a:r>
                        <a:rPr lang="en-IN" sz="1200" b="0" i="0" u="none" strike="noStrike" dirty="0" err="1">
                          <a:solidFill>
                            <a:srgbClr val="000000"/>
                          </a:solidFill>
                          <a:effectLst/>
                          <a:latin typeface="Arial" panose="020B0604020202020204" pitchFamily="34" charset="0"/>
                        </a:rPr>
                        <a:t>Chertchom</a:t>
                      </a:r>
                      <a:r>
                        <a:rPr lang="en-IN" sz="1200" b="0" i="0" u="none" strike="noStrike" dirty="0">
                          <a:solidFill>
                            <a:srgbClr val="000000"/>
                          </a:solidFill>
                          <a:effectLst/>
                          <a:latin typeface="Arial" panose="020B0604020202020204" pitchFamily="34" charset="0"/>
                        </a:rPr>
                        <a:t> Thongchai Kaewkiriya,</a:t>
                      </a:r>
                      <a:endParaRPr lang="en-IN" sz="1200" dirty="0">
                        <a:effectLst/>
                      </a:endParaRPr>
                    </a:p>
                    <a:p>
                      <a:pPr rtl="0" fontAlgn="t">
                        <a:spcBef>
                          <a:spcPts val="0"/>
                        </a:spcBef>
                        <a:spcAft>
                          <a:spcPts val="0"/>
                        </a:spcAft>
                      </a:pPr>
                      <a:r>
                        <a:rPr lang="en-IN" sz="1200" b="0" i="0" u="none" strike="noStrike" dirty="0">
                          <a:solidFill>
                            <a:srgbClr val="000000"/>
                          </a:solidFill>
                          <a:effectLst/>
                          <a:latin typeface="Arial" panose="020B0604020202020204" pitchFamily="34" charset="0"/>
                        </a:rPr>
                        <a:t>Suwat Rungpheung,</a:t>
                      </a:r>
                      <a:endParaRPr lang="en-IN" sz="1200" dirty="0">
                        <a:effectLst/>
                      </a:endParaRPr>
                    </a:p>
                    <a:p>
                      <a:pPr rtl="0" fontAlgn="t">
                        <a:spcBef>
                          <a:spcPts val="0"/>
                        </a:spcBef>
                        <a:spcAft>
                          <a:spcPts val="0"/>
                        </a:spcAft>
                      </a:pPr>
                      <a:r>
                        <a:rPr lang="en-IN" sz="1200" b="0" i="0" u="none" strike="noStrike" dirty="0">
                          <a:solidFill>
                            <a:srgbClr val="000000"/>
                          </a:solidFill>
                          <a:effectLst/>
                          <a:latin typeface="Arial" panose="020B0604020202020204" pitchFamily="34" charset="0"/>
                        </a:rPr>
                        <a:t>Sabir Buya,</a:t>
                      </a:r>
                      <a:endParaRPr lang="en-IN" sz="1200" dirty="0">
                        <a:effectLst/>
                      </a:endParaRPr>
                    </a:p>
                    <a:p>
                      <a:pPr rtl="0" fontAlgn="t">
                        <a:spcBef>
                          <a:spcPts val="0"/>
                        </a:spcBef>
                        <a:spcAft>
                          <a:spcPts val="0"/>
                        </a:spcAft>
                      </a:pPr>
                      <a:r>
                        <a:rPr lang="en-IN" sz="1200" b="0" i="0" u="none" strike="noStrike" dirty="0">
                          <a:solidFill>
                            <a:srgbClr val="000000"/>
                          </a:solidFill>
                          <a:effectLst/>
                          <a:latin typeface="Arial" panose="020B0604020202020204" pitchFamily="34" charset="0"/>
                        </a:rPr>
                        <a:t>Pitchayakit Boonpou  </a:t>
                      </a:r>
                      <a:endParaRPr lang="en-IN" sz="1200" dirty="0">
                        <a:effectLst/>
                      </a:endParaRPr>
                    </a:p>
                    <a:p>
                      <a:pPr rtl="0" fontAlgn="t">
                        <a:spcBef>
                          <a:spcPts val="0"/>
                        </a:spcBef>
                        <a:spcAft>
                          <a:spcPts val="0"/>
                        </a:spcAft>
                      </a:pPr>
                      <a:r>
                        <a:rPr lang="en-IN" sz="1200" b="1" i="0" u="none" strike="noStrike" dirty="0">
                          <a:solidFill>
                            <a:srgbClr val="000000"/>
                          </a:solidFill>
                          <a:effectLst/>
                          <a:latin typeface="Arial" panose="020B0604020202020204" pitchFamily="34" charset="0"/>
                        </a:rPr>
                        <a:t>.</a:t>
                      </a:r>
                      <a:endParaRPr lang="en-IN" sz="1200" dirty="0">
                        <a:effectLst/>
                      </a:endParaRPr>
                    </a:p>
                    <a:p>
                      <a:pPr fontAlgn="t"/>
                      <a:br>
                        <a:rPr lang="en-IN" sz="1200" dirty="0">
                          <a:effectLst/>
                        </a:rPr>
                      </a:br>
                      <a:endParaRPr lang="en-IN" sz="1200" dirty="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2018 5th International Conference on Business and Industrial Research (ICBIR), Bangkok, Thailand </a:t>
                      </a:r>
                      <a:endParaRPr lang="en-IN" sz="1200">
                        <a:effectLst/>
                      </a:endParaRPr>
                    </a:p>
                    <a:p>
                      <a:pPr fontAlgn="t"/>
                      <a:br>
                        <a:rPr lang="en-IN" sz="1200">
                          <a:effectLst/>
                        </a:rPr>
                      </a:br>
                      <a:br>
                        <a:rPr lang="en-IN" sz="1200">
                          <a:effectLst/>
                        </a:rPr>
                      </a:b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Gradient Boosted regression tree,</a:t>
                      </a:r>
                      <a:endParaRPr lang="en-IN" sz="1200">
                        <a:effectLst/>
                      </a:endParaRPr>
                    </a:p>
                    <a:p>
                      <a:pPr rtl="0" fontAlgn="t">
                        <a:spcBef>
                          <a:spcPts val="0"/>
                        </a:spcBef>
                        <a:spcAft>
                          <a:spcPts val="0"/>
                        </a:spcAft>
                      </a:pPr>
                      <a:r>
                        <a:rPr lang="en-IN" sz="1200" b="0" i="0" u="none" strike="noStrike">
                          <a:solidFill>
                            <a:srgbClr val="000000"/>
                          </a:solidFill>
                          <a:effectLst/>
                          <a:latin typeface="Arial" panose="020B0604020202020204" pitchFamily="34" charset="0"/>
                        </a:rPr>
                        <a:t>Random forest,multiple linear regression</a:t>
                      </a: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Gradient boosted regression trees gave the highest</a:t>
                      </a:r>
                      <a:endParaRPr lang="en-IN" sz="1200">
                        <a:effectLst/>
                      </a:endParaRPr>
                    </a:p>
                    <a:p>
                      <a:pPr rtl="0" fontAlgn="t">
                        <a:spcBef>
                          <a:spcPts val="0"/>
                        </a:spcBef>
                        <a:spcAft>
                          <a:spcPts val="0"/>
                        </a:spcAft>
                      </a:pPr>
                      <a:r>
                        <a:rPr lang="en-IN" sz="1200" b="0" i="0" u="none" strike="noStrike">
                          <a:solidFill>
                            <a:srgbClr val="000000"/>
                          </a:solidFill>
                          <a:effectLst/>
                          <a:latin typeface="Arial" panose="020B0604020202020204" pitchFamily="34" charset="0"/>
                        </a:rPr>
                        <a:t>performance with only MAE =0.28. Followed by random</a:t>
                      </a:r>
                      <a:endParaRPr lang="en-IN" sz="1200">
                        <a:effectLst/>
                      </a:endParaRPr>
                    </a:p>
                    <a:p>
                      <a:pPr rtl="0" fontAlgn="t">
                        <a:spcBef>
                          <a:spcPts val="0"/>
                        </a:spcBef>
                        <a:spcAft>
                          <a:spcPts val="0"/>
                        </a:spcAft>
                      </a:pPr>
                      <a:r>
                        <a:rPr lang="en-IN" sz="1200" b="0" i="0" u="none" strike="noStrike">
                          <a:solidFill>
                            <a:srgbClr val="000000"/>
                          </a:solidFill>
                          <a:effectLst/>
                          <a:latin typeface="Arial" panose="020B0604020202020204" pitchFamily="34" charset="0"/>
                        </a:rPr>
                        <a:t>forest regression with 0.35 errors, and multiple linear</a:t>
                      </a:r>
                      <a:endParaRPr lang="en-IN" sz="1200">
                        <a:effectLst/>
                      </a:endParaRPr>
                    </a:p>
                    <a:p>
                      <a:pPr rtl="0" fontAlgn="t">
                        <a:spcBef>
                          <a:spcPts val="0"/>
                        </a:spcBef>
                        <a:spcAft>
                          <a:spcPts val="0"/>
                        </a:spcAft>
                      </a:pPr>
                      <a:r>
                        <a:rPr lang="en-IN" sz="1200" b="0" i="0" u="none" strike="noStrike">
                          <a:solidFill>
                            <a:srgbClr val="000000"/>
                          </a:solidFill>
                          <a:effectLst/>
                          <a:latin typeface="Arial" panose="020B0604020202020204" pitchFamily="34" charset="0"/>
                        </a:rPr>
                        <a:t>regression with 0.55 errors.</a:t>
                      </a:r>
                      <a:endParaRPr lang="en-IN" sz="1200">
                        <a:effectLst/>
                      </a:endParaRPr>
                    </a:p>
                  </a:txBody>
                  <a:tcPr marL="63500" marR="63500" marT="63500" marB="63500"/>
                </a:tc>
                <a:extLst>
                  <a:ext uri="{0D108BD9-81ED-4DB2-BD59-A6C34878D82A}">
                    <a16:rowId xmlns:a16="http://schemas.microsoft.com/office/drawing/2014/main" val="4172597579"/>
                  </a:ext>
                </a:extLst>
              </a:tr>
              <a:tr h="1594484">
                <a:tc>
                  <a:txBody>
                    <a:bodyPr/>
                    <a:lstStyle/>
                    <a:p>
                      <a:pPr rtl="0" fontAlgn="t">
                        <a:spcBef>
                          <a:spcPts val="0"/>
                        </a:spcBef>
                        <a:spcAft>
                          <a:spcPts val="0"/>
                        </a:spcAft>
                      </a:pPr>
                      <a:r>
                        <a:rPr lang="en-IN" sz="1200" b="0" i="0" u="none" strike="noStrike" dirty="0">
                          <a:solidFill>
                            <a:srgbClr val="000000"/>
                          </a:solidFill>
                          <a:effectLst/>
                          <a:latin typeface="Arial" panose="020B0604020202020204" pitchFamily="34" charset="0"/>
                        </a:rPr>
                        <a:t>Used Cars Price Prediction using Supervised  Learning Techniques </a:t>
                      </a:r>
                      <a:endParaRPr lang="en-IN" sz="1200" dirty="0">
                        <a:effectLst/>
                      </a:endParaRPr>
                    </a:p>
                    <a:p>
                      <a:pPr fontAlgn="t"/>
                      <a:br>
                        <a:rPr lang="en-IN" sz="1200" dirty="0">
                          <a:effectLst/>
                        </a:rPr>
                      </a:br>
                      <a:endParaRPr lang="en-IN" sz="1200" dirty="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Pattabiraman Venkatasubbu, Mukkesh Ganesh</a:t>
                      </a:r>
                      <a:endParaRPr lang="en-IN" sz="1200">
                        <a:effectLst/>
                      </a:endParaRPr>
                    </a:p>
                    <a:p>
                      <a:pPr fontAlgn="t"/>
                      <a:br>
                        <a:rPr lang="en-IN" sz="1200">
                          <a:effectLst/>
                        </a:rPr>
                      </a:b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International Journal of Engineering and Advanced Technology (IJEAT) </a:t>
                      </a:r>
                      <a:endParaRPr lang="en-IN" sz="1200">
                        <a:effectLst/>
                      </a:endParaRPr>
                    </a:p>
                    <a:p>
                      <a:pPr rtl="0" fontAlgn="t">
                        <a:spcBef>
                          <a:spcPts val="0"/>
                        </a:spcBef>
                        <a:spcAft>
                          <a:spcPts val="0"/>
                        </a:spcAft>
                      </a:pPr>
                      <a:r>
                        <a:rPr lang="en-IN" sz="1200" b="0" i="0" u="none" strike="noStrike">
                          <a:solidFill>
                            <a:srgbClr val="000000"/>
                          </a:solidFill>
                          <a:effectLst/>
                          <a:latin typeface="Arial" panose="020B0604020202020204" pitchFamily="34" charset="0"/>
                        </a:rPr>
                        <a:t>ISSN: 2249 – 8958, Volume-9 Issue-1S3, December 2019 </a:t>
                      </a: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Lasso regression,Multiple regression,Regression tree</a:t>
                      </a: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The prediction error rate of all the models was well under the  accepted 5% of error. But,the mean error  of the regression tree model was found to be more than the  mean error rate of the multiple regression and lasso regression  models. </a:t>
                      </a:r>
                      <a:endParaRPr lang="en-IN" sz="1200">
                        <a:effectLst/>
                      </a:endParaRPr>
                    </a:p>
                  </a:txBody>
                  <a:tcPr marL="63500" marR="63500" marT="63500" marB="63500"/>
                </a:tc>
                <a:extLst>
                  <a:ext uri="{0D108BD9-81ED-4DB2-BD59-A6C34878D82A}">
                    <a16:rowId xmlns:a16="http://schemas.microsoft.com/office/drawing/2014/main" val="2644542922"/>
                  </a:ext>
                </a:extLst>
              </a:tr>
              <a:tr h="1383206">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Used Car Price Prediction using K-Nearest Neighbor Based</a:t>
                      </a:r>
                      <a:endParaRPr lang="en-IN" sz="1200">
                        <a:effectLst/>
                      </a:endParaRPr>
                    </a:p>
                    <a:p>
                      <a:pPr rtl="0" fontAlgn="t">
                        <a:spcBef>
                          <a:spcPts val="0"/>
                        </a:spcBef>
                        <a:spcAft>
                          <a:spcPts val="0"/>
                        </a:spcAft>
                      </a:pPr>
                      <a:r>
                        <a:rPr lang="en-IN" sz="1200" b="0" i="0" u="none" strike="noStrike">
                          <a:solidFill>
                            <a:srgbClr val="000000"/>
                          </a:solidFill>
                          <a:effectLst/>
                          <a:latin typeface="Arial" panose="020B0604020202020204" pitchFamily="34" charset="0"/>
                        </a:rPr>
                        <a:t>Model</a:t>
                      </a:r>
                      <a:endParaRPr lang="en-IN" sz="1200">
                        <a:effectLst/>
                      </a:endParaRPr>
                    </a:p>
                    <a:p>
                      <a:pPr fontAlgn="t"/>
                      <a:br>
                        <a:rPr lang="en-IN" sz="1200">
                          <a:effectLst/>
                        </a:rPr>
                      </a:b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K.Samruddhi,</a:t>
                      </a:r>
                      <a:endParaRPr lang="en-IN" sz="1200">
                        <a:effectLst/>
                      </a:endParaRPr>
                    </a:p>
                    <a:p>
                      <a:pPr rtl="0" fontAlgn="t">
                        <a:spcBef>
                          <a:spcPts val="0"/>
                        </a:spcBef>
                        <a:spcAft>
                          <a:spcPts val="0"/>
                        </a:spcAft>
                      </a:pPr>
                      <a:r>
                        <a:rPr lang="en-IN" sz="1200" b="0" i="0" u="none" strike="noStrike">
                          <a:solidFill>
                            <a:srgbClr val="000000"/>
                          </a:solidFill>
                          <a:effectLst/>
                          <a:latin typeface="Arial" panose="020B0604020202020204" pitchFamily="34" charset="0"/>
                        </a:rPr>
                        <a:t> Dr R.Ashok Kumar</a:t>
                      </a: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International Journal of Innovative Research in Applied Sciences and Engineering (IJIRASE)</a:t>
                      </a:r>
                      <a:endParaRPr lang="en-IN" sz="1200">
                        <a:effectLst/>
                      </a:endParaRPr>
                    </a:p>
                    <a:p>
                      <a:pPr rtl="0" fontAlgn="t">
                        <a:spcBef>
                          <a:spcPts val="0"/>
                        </a:spcBef>
                        <a:spcAft>
                          <a:spcPts val="0"/>
                        </a:spcAft>
                      </a:pPr>
                      <a:r>
                        <a:rPr lang="en-IN" sz="1200" b="0" i="0" u="none" strike="noStrike">
                          <a:solidFill>
                            <a:srgbClr val="000000"/>
                          </a:solidFill>
                          <a:effectLst/>
                          <a:latin typeface="Arial" panose="020B0604020202020204" pitchFamily="34" charset="0"/>
                        </a:rPr>
                        <a:t> Volume 4, Issue 2, August 2020</a:t>
                      </a:r>
                      <a:endParaRPr lang="en-IN" sz="1200">
                        <a:effectLst/>
                      </a:endParaRPr>
                    </a:p>
                    <a:p>
                      <a:pPr fontAlgn="t"/>
                      <a:br>
                        <a:rPr lang="en-IN" sz="1200">
                          <a:effectLst/>
                        </a:rPr>
                      </a:b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K nearest neighbour algorithm  </a:t>
                      </a: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dirty="0">
                          <a:solidFill>
                            <a:srgbClr val="000000"/>
                          </a:solidFill>
                          <a:effectLst/>
                          <a:latin typeface="Arial" panose="020B0604020202020204" pitchFamily="34" charset="0"/>
                        </a:rPr>
                        <a:t>It has 85% accuracy,</a:t>
                      </a:r>
                      <a:endParaRPr lang="en-IN" sz="1200" dirty="0">
                        <a:effectLst/>
                      </a:endParaRPr>
                    </a:p>
                    <a:p>
                      <a:pPr rtl="0" fontAlgn="t">
                        <a:spcBef>
                          <a:spcPts val="0"/>
                        </a:spcBef>
                        <a:spcAft>
                          <a:spcPts val="0"/>
                        </a:spcAft>
                      </a:pPr>
                      <a:r>
                        <a:rPr lang="en-IN" sz="1200" b="0" i="0" u="none" strike="noStrike" dirty="0">
                          <a:solidFill>
                            <a:srgbClr val="000000"/>
                          </a:solidFill>
                          <a:effectLst/>
                          <a:latin typeface="Arial" panose="020B0604020202020204" pitchFamily="34" charset="0"/>
                        </a:rPr>
                        <a:t>Root-Mean Squared Error (RMSE) rate of 4.01 and Means</a:t>
                      </a:r>
                      <a:endParaRPr lang="en-IN" sz="1200" dirty="0">
                        <a:effectLst/>
                      </a:endParaRPr>
                    </a:p>
                    <a:p>
                      <a:pPr rtl="0" fontAlgn="t">
                        <a:spcBef>
                          <a:spcPts val="0"/>
                        </a:spcBef>
                        <a:spcAft>
                          <a:spcPts val="0"/>
                        </a:spcAft>
                      </a:pPr>
                      <a:r>
                        <a:rPr lang="en-IN" sz="1200" b="0" i="0" u="none" strike="noStrike" dirty="0">
                          <a:solidFill>
                            <a:srgbClr val="000000"/>
                          </a:solidFill>
                          <a:effectLst/>
                          <a:latin typeface="Arial" panose="020B0604020202020204" pitchFamily="34" charset="0"/>
                        </a:rPr>
                        <a:t>Absolute Error (MAE) rate of 2.01 with K value of 4.</a:t>
                      </a:r>
                      <a:endParaRPr lang="en-IN" sz="1200" dirty="0">
                        <a:effectLst/>
                      </a:endParaRPr>
                    </a:p>
                  </a:txBody>
                  <a:tcPr marL="63500" marR="63500" marT="63500" marB="63500"/>
                </a:tc>
                <a:extLst>
                  <a:ext uri="{0D108BD9-81ED-4DB2-BD59-A6C34878D82A}">
                    <a16:rowId xmlns:a16="http://schemas.microsoft.com/office/drawing/2014/main" val="1491559897"/>
                  </a:ext>
                </a:extLst>
              </a:tr>
            </a:tbl>
          </a:graphicData>
        </a:graphic>
      </p:graphicFrame>
    </p:spTree>
    <p:extLst>
      <p:ext uri="{BB962C8B-B14F-4D97-AF65-F5344CB8AC3E}">
        <p14:creationId xmlns:p14="http://schemas.microsoft.com/office/powerpoint/2010/main" val="405602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docProps/app.xml><?xml version="1.0" encoding="utf-8"?>
<Properties xmlns="http://schemas.openxmlformats.org/officeDocument/2006/extended-properties" xmlns:vt="http://schemas.openxmlformats.org/officeDocument/2006/docPropsVTypes">
  <TotalTime>139</TotalTime>
  <Words>2311</Words>
  <Application>Microsoft Office PowerPoint</Application>
  <PresentationFormat>Widescreen</PresentationFormat>
  <Paragraphs>410</Paragraphs>
  <Slides>45</Slides>
  <Notes>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45</vt:i4>
      </vt:variant>
    </vt:vector>
  </HeadingPairs>
  <TitlesOfParts>
    <vt:vector size="62" baseType="lpstr">
      <vt:lpstr>Arial</vt:lpstr>
      <vt:lpstr>Arial Black</vt:lpstr>
      <vt:lpstr>Arial Rounded MT Bold</vt:lpstr>
      <vt:lpstr>Bahnschrift</vt:lpstr>
      <vt:lpstr>Baskerville Old Face</vt:lpstr>
      <vt:lpstr>Berlin Sans FB</vt:lpstr>
      <vt:lpstr>Berlin Sans FB Demi</vt:lpstr>
      <vt:lpstr>Calibri</vt:lpstr>
      <vt:lpstr>Calibri Light</vt:lpstr>
      <vt:lpstr>Eras Demi ITC</vt:lpstr>
      <vt:lpstr>Franklin Gothic Medium</vt:lpstr>
      <vt:lpstr>Times New Roman</vt:lpstr>
      <vt:lpstr>Trade Gothic LT Pro</vt:lpstr>
      <vt:lpstr>Trebuchet MS</vt:lpstr>
      <vt:lpstr>Wingdings</vt:lpstr>
      <vt:lpstr>Office Theme</vt:lpstr>
      <vt:lpstr>1_Office Theme</vt:lpstr>
      <vt:lpstr>PowerPoint Presentation</vt:lpstr>
      <vt:lpstr>Car and House price prediction web application </vt:lpstr>
      <vt:lpstr>Table Of Content</vt:lpstr>
      <vt:lpstr>Table Of Content</vt:lpstr>
      <vt:lpstr>INTRODUCTION</vt:lpstr>
      <vt:lpstr>Problem Statement</vt:lpstr>
      <vt:lpstr>PowerPoint Presentation</vt:lpstr>
      <vt:lpstr>Objectives</vt:lpstr>
      <vt:lpstr>Literature Review</vt:lpstr>
      <vt:lpstr>Literature Review</vt:lpstr>
      <vt:lpstr>PowerPoint Presentation</vt:lpstr>
      <vt:lpstr>PowerPoint Presentation</vt:lpstr>
      <vt:lpstr>Requirements</vt:lpstr>
      <vt:lpstr>Feasibility Study</vt:lpstr>
      <vt:lpstr>Feasibility Study</vt:lpstr>
      <vt:lpstr>Scope Of The Project</vt:lpstr>
      <vt:lpstr>LIMITATIONS</vt:lpstr>
      <vt:lpstr>Application</vt:lpstr>
      <vt:lpstr>Block Diagram</vt:lpstr>
      <vt:lpstr>Use Case Diagram</vt:lpstr>
      <vt:lpstr>Sequence Diagram</vt:lpstr>
      <vt:lpstr>Activity Diagram </vt:lpstr>
      <vt:lpstr>Car Price Prediction Model</vt:lpstr>
      <vt:lpstr>Car Price Prediction Model</vt:lpstr>
      <vt:lpstr>Car Price Prediction Model</vt:lpstr>
      <vt:lpstr>Car Price Prediction Model</vt:lpstr>
      <vt:lpstr>Car Price Prediction Model</vt:lpstr>
      <vt:lpstr>Car Price Prediction Model</vt:lpstr>
      <vt:lpstr>Car Price Prediction Model</vt:lpstr>
      <vt:lpstr>Car Price Prediction Model</vt:lpstr>
      <vt:lpstr>Car Price Prediction Model</vt:lpstr>
      <vt:lpstr>Car Price Prediction Model</vt:lpstr>
      <vt:lpstr>Car Price Prediction Model</vt:lpstr>
      <vt:lpstr>Car Price Prediction Model</vt:lpstr>
      <vt:lpstr>Car Price Prediction Model</vt:lpstr>
      <vt:lpstr>House Price Prediction</vt:lpstr>
      <vt:lpstr>House Price Prediction</vt:lpstr>
      <vt:lpstr>Implementation Implementing Linear and Ridge regression for House price prediction </vt:lpstr>
      <vt:lpstr>Implementation Implementing Linear and Ridge regression for House price prediction </vt:lpstr>
      <vt:lpstr>Implementation Implementing Linear and Ridge regression for House price prediction </vt:lpstr>
      <vt:lpstr>Pert Chart</vt:lpstr>
      <vt:lpstr>Outcomes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Pooruvi Singh</dc:creator>
  <cp:lastModifiedBy>Pooruvi Singh</cp:lastModifiedBy>
  <cp:revision>5</cp:revision>
  <dcterms:created xsi:type="dcterms:W3CDTF">2022-02-13T13:21:49Z</dcterms:created>
  <dcterms:modified xsi:type="dcterms:W3CDTF">2022-04-29T13:30:38Z</dcterms:modified>
</cp:coreProperties>
</file>